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6"/>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334" r:id="rId24"/>
    <p:sldId id="280" r:id="rId25"/>
    <p:sldId id="333" r:id="rId26"/>
    <p:sldId id="281" r:id="rId27"/>
    <p:sldId id="331" r:id="rId28"/>
    <p:sldId id="316" r:id="rId29"/>
    <p:sldId id="282" r:id="rId30"/>
    <p:sldId id="318" r:id="rId31"/>
    <p:sldId id="310" r:id="rId32"/>
    <p:sldId id="315" r:id="rId33"/>
    <p:sldId id="314" r:id="rId34"/>
    <p:sldId id="283" r:id="rId35"/>
    <p:sldId id="285" r:id="rId36"/>
    <p:sldId id="284" r:id="rId37"/>
    <p:sldId id="286" r:id="rId38"/>
    <p:sldId id="287" r:id="rId39"/>
    <p:sldId id="288" r:id="rId40"/>
    <p:sldId id="289" r:id="rId41"/>
    <p:sldId id="290" r:id="rId42"/>
    <p:sldId id="291" r:id="rId43"/>
    <p:sldId id="296" r:id="rId44"/>
    <p:sldId id="292" r:id="rId45"/>
    <p:sldId id="297" r:id="rId46"/>
    <p:sldId id="293" r:id="rId47"/>
    <p:sldId id="298" r:id="rId48"/>
    <p:sldId id="294" r:id="rId49"/>
    <p:sldId id="311" r:id="rId50"/>
    <p:sldId id="299" r:id="rId51"/>
    <p:sldId id="300" r:id="rId52"/>
    <p:sldId id="320" r:id="rId53"/>
    <p:sldId id="302" r:id="rId54"/>
    <p:sldId id="301" r:id="rId55"/>
    <p:sldId id="303" r:id="rId56"/>
    <p:sldId id="295" r:id="rId57"/>
    <p:sldId id="317" r:id="rId58"/>
    <p:sldId id="322" r:id="rId59"/>
    <p:sldId id="323" r:id="rId60"/>
    <p:sldId id="324" r:id="rId61"/>
    <p:sldId id="325" r:id="rId62"/>
    <p:sldId id="326" r:id="rId63"/>
    <p:sldId id="327" r:id="rId64"/>
    <p:sldId id="328" r:id="rId65"/>
    <p:sldId id="329" r:id="rId66"/>
    <p:sldId id="306" r:id="rId67"/>
    <p:sldId id="304" r:id="rId68"/>
    <p:sldId id="312" r:id="rId69"/>
    <p:sldId id="307" r:id="rId70"/>
    <p:sldId id="319" r:id="rId71"/>
    <p:sldId id="313" r:id="rId72"/>
    <p:sldId id="309" r:id="rId73"/>
    <p:sldId id="321" r:id="rId74"/>
    <p:sldId id="33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97"/>
    <p:restoredTop sz="73924"/>
  </p:normalViewPr>
  <p:slideViewPr>
    <p:cSldViewPr snapToGrid="0" snapToObjects="1">
      <p:cViewPr varScale="1">
        <p:scale>
          <a:sx n="75" d="100"/>
          <a:sy n="75"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A5FCE-0481-487E-B44F-1FD1976EF7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CD6E52F-C334-47BC-88CA-40FB6FA5BC70}">
      <dgm:prSet/>
      <dgm:spPr/>
      <dgm:t>
        <a:bodyPr/>
        <a:lstStyle/>
        <a:p>
          <a:pPr>
            <a:lnSpc>
              <a:spcPct val="100000"/>
            </a:lnSpc>
            <a:defRPr cap="all"/>
          </a:pPr>
          <a:r>
            <a:rPr lang="en-US" dirty="0"/>
            <a:t>R Language </a:t>
          </a:r>
          <a:r>
            <a:rPr lang="en-US" dirty="0" err="1"/>
            <a:t>quickstart</a:t>
          </a:r>
          <a:endParaRPr lang="en-US" dirty="0"/>
        </a:p>
      </dgm:t>
    </dgm:pt>
    <dgm:pt modelId="{8F12CFB1-4DF7-442C-A821-3D42AE229CEE}" type="parTrans" cxnId="{1C5CE3C8-A99A-40FA-B31B-DA1FD6A0964E}">
      <dgm:prSet/>
      <dgm:spPr/>
      <dgm:t>
        <a:bodyPr/>
        <a:lstStyle/>
        <a:p>
          <a:endParaRPr lang="en-US"/>
        </a:p>
      </dgm:t>
    </dgm:pt>
    <dgm:pt modelId="{D3CC2CB0-05EC-44B7-8F26-655B4B39E787}" type="sibTrans" cxnId="{1C5CE3C8-A99A-40FA-B31B-DA1FD6A0964E}">
      <dgm:prSet/>
      <dgm:spPr/>
      <dgm:t>
        <a:bodyPr/>
        <a:lstStyle/>
        <a:p>
          <a:endParaRPr lang="en-US"/>
        </a:p>
      </dgm:t>
    </dgm:pt>
    <dgm:pt modelId="{47B3F9AA-3D68-4531-9C8C-AD702613E0C9}">
      <dgm:prSet/>
      <dgm:spPr/>
      <dgm:t>
        <a:bodyPr/>
        <a:lstStyle/>
        <a:p>
          <a:pPr>
            <a:lnSpc>
              <a:spcPct val="100000"/>
            </a:lnSpc>
            <a:defRPr cap="all"/>
          </a:pPr>
          <a:r>
            <a:rPr lang="en-US" dirty="0"/>
            <a:t>Overview of R’s Core features (and quirks)</a:t>
          </a:r>
        </a:p>
      </dgm:t>
    </dgm:pt>
    <dgm:pt modelId="{7F31EBE1-4950-49B9-B47E-7090BD4D2935}" type="parTrans" cxnId="{45E27F65-E3E5-47A3-9F92-896DC16A633A}">
      <dgm:prSet/>
      <dgm:spPr/>
      <dgm:t>
        <a:bodyPr/>
        <a:lstStyle/>
        <a:p>
          <a:endParaRPr lang="en-US"/>
        </a:p>
      </dgm:t>
    </dgm:pt>
    <dgm:pt modelId="{8435E309-2CEC-4A3A-BCC1-33B99F10918C}" type="sibTrans" cxnId="{45E27F65-E3E5-47A3-9F92-896DC16A633A}">
      <dgm:prSet/>
      <dgm:spPr/>
      <dgm:t>
        <a:bodyPr/>
        <a:lstStyle/>
        <a:p>
          <a:endParaRPr lang="en-US"/>
        </a:p>
      </dgm:t>
    </dgm:pt>
    <dgm:pt modelId="{44759B5C-26D4-406F-B8E5-05F348F8195F}">
      <dgm:prSet/>
      <dgm:spPr/>
      <dgm:t>
        <a:bodyPr/>
        <a:lstStyle/>
        <a:p>
          <a:pPr>
            <a:lnSpc>
              <a:spcPct val="100000"/>
            </a:lnSpc>
            <a:defRPr cap="all"/>
          </a:pPr>
          <a:r>
            <a:rPr lang="en-US" dirty="0"/>
            <a:t>Introduce the {</a:t>
          </a:r>
          <a:r>
            <a:rPr lang="en-US" dirty="0" err="1"/>
            <a:t>tidyverse</a:t>
          </a:r>
          <a:r>
            <a:rPr lang="en-US" dirty="0"/>
            <a:t>} Packages</a:t>
          </a:r>
        </a:p>
      </dgm:t>
    </dgm:pt>
    <dgm:pt modelId="{D98846D8-7386-40A6-A21C-03C7F8A5437B}" type="parTrans" cxnId="{7D4E1AC7-9C73-4DCC-9392-F4C188008ACD}">
      <dgm:prSet/>
      <dgm:spPr/>
      <dgm:t>
        <a:bodyPr/>
        <a:lstStyle/>
        <a:p>
          <a:endParaRPr lang="en-US"/>
        </a:p>
      </dgm:t>
    </dgm:pt>
    <dgm:pt modelId="{A5CBCA17-D2E0-4FA7-A1A8-DE93132C81AF}" type="sibTrans" cxnId="{7D4E1AC7-9C73-4DCC-9392-F4C188008ACD}">
      <dgm:prSet/>
      <dgm:spPr/>
      <dgm:t>
        <a:bodyPr/>
        <a:lstStyle/>
        <a:p>
          <a:endParaRPr lang="en-US"/>
        </a:p>
      </dgm:t>
    </dgm:pt>
    <dgm:pt modelId="{E217CFF9-7148-4106-88A0-3AF0B0D0FF5C}" type="pres">
      <dgm:prSet presAssocID="{D8CA5FCE-0481-487E-B44F-1FD1976EF70E}" presName="root" presStyleCnt="0">
        <dgm:presLayoutVars>
          <dgm:dir/>
          <dgm:resizeHandles val="exact"/>
        </dgm:presLayoutVars>
      </dgm:prSet>
      <dgm:spPr/>
    </dgm:pt>
    <dgm:pt modelId="{54645CCE-3380-4264-A565-88C4B4A4706B}" type="pres">
      <dgm:prSet presAssocID="{FCD6E52F-C334-47BC-88CA-40FB6FA5BC70}" presName="compNode" presStyleCnt="0"/>
      <dgm:spPr/>
    </dgm:pt>
    <dgm:pt modelId="{1AFF63E1-212F-41D4-9724-9EA5709A0F27}" type="pres">
      <dgm:prSet presAssocID="{FCD6E52F-C334-47BC-88CA-40FB6FA5BC70}" presName="iconBgRect" presStyleLbl="bgShp" presStyleIdx="0" presStyleCnt="3"/>
      <dgm:spPr/>
    </dgm:pt>
    <dgm:pt modelId="{43575730-B855-42CC-ACDE-730CF741614E}" type="pres">
      <dgm:prSet presAssocID="{FCD6E52F-C334-47BC-88CA-40FB6FA5B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DC16F80-AFE7-4601-BFDB-4ABCAC93408E}" type="pres">
      <dgm:prSet presAssocID="{FCD6E52F-C334-47BC-88CA-40FB6FA5BC70}" presName="spaceRect" presStyleCnt="0"/>
      <dgm:spPr/>
    </dgm:pt>
    <dgm:pt modelId="{F3B24A7F-AE4A-45C2-8D37-A6F71113FA15}" type="pres">
      <dgm:prSet presAssocID="{FCD6E52F-C334-47BC-88CA-40FB6FA5BC70}" presName="textRect" presStyleLbl="revTx" presStyleIdx="0" presStyleCnt="3">
        <dgm:presLayoutVars>
          <dgm:chMax val="1"/>
          <dgm:chPref val="1"/>
        </dgm:presLayoutVars>
      </dgm:prSet>
      <dgm:spPr/>
    </dgm:pt>
    <dgm:pt modelId="{BFDFDF29-8C68-4D46-84DF-99B74057DE39}" type="pres">
      <dgm:prSet presAssocID="{D3CC2CB0-05EC-44B7-8F26-655B4B39E787}" presName="sibTrans" presStyleCnt="0"/>
      <dgm:spPr/>
    </dgm:pt>
    <dgm:pt modelId="{D3176D71-A067-45DD-A866-066598C119FA}" type="pres">
      <dgm:prSet presAssocID="{47B3F9AA-3D68-4531-9C8C-AD702613E0C9}" presName="compNode" presStyleCnt="0"/>
      <dgm:spPr/>
    </dgm:pt>
    <dgm:pt modelId="{0885C3D0-96AF-4D0F-885F-88FF465A6DE2}" type="pres">
      <dgm:prSet presAssocID="{47B3F9AA-3D68-4531-9C8C-AD702613E0C9}" presName="iconBgRect" presStyleLbl="bgShp" presStyleIdx="1" presStyleCnt="3"/>
      <dgm:spPr/>
    </dgm:pt>
    <dgm:pt modelId="{699BB450-9D80-4AC6-A9FC-F5569656C4D4}" type="pres">
      <dgm:prSet presAssocID="{47B3F9AA-3D68-4531-9C8C-AD702613E0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1B09B43-C27B-43A5-9056-B218F7F235FC}" type="pres">
      <dgm:prSet presAssocID="{47B3F9AA-3D68-4531-9C8C-AD702613E0C9}" presName="spaceRect" presStyleCnt="0"/>
      <dgm:spPr/>
    </dgm:pt>
    <dgm:pt modelId="{FF6B88D0-CDA2-4724-8AD1-1D9B732C7C9D}" type="pres">
      <dgm:prSet presAssocID="{47B3F9AA-3D68-4531-9C8C-AD702613E0C9}" presName="textRect" presStyleLbl="revTx" presStyleIdx="1" presStyleCnt="3">
        <dgm:presLayoutVars>
          <dgm:chMax val="1"/>
          <dgm:chPref val="1"/>
        </dgm:presLayoutVars>
      </dgm:prSet>
      <dgm:spPr/>
    </dgm:pt>
    <dgm:pt modelId="{666B764C-B7A3-433A-A4B2-D1CEDC63A596}" type="pres">
      <dgm:prSet presAssocID="{8435E309-2CEC-4A3A-BCC1-33B99F10918C}" presName="sibTrans" presStyleCnt="0"/>
      <dgm:spPr/>
    </dgm:pt>
    <dgm:pt modelId="{3EBD5D67-AEC6-4B25-BC80-D14F00E94ECA}" type="pres">
      <dgm:prSet presAssocID="{44759B5C-26D4-406F-B8E5-05F348F8195F}" presName="compNode" presStyleCnt="0"/>
      <dgm:spPr/>
    </dgm:pt>
    <dgm:pt modelId="{1005545F-B65B-49B8-BEC5-1B9741976D5D}" type="pres">
      <dgm:prSet presAssocID="{44759B5C-26D4-406F-B8E5-05F348F8195F}" presName="iconBgRect" presStyleLbl="bgShp" presStyleIdx="2" presStyleCnt="3"/>
      <dgm:spPr/>
    </dgm:pt>
    <dgm:pt modelId="{079CF763-A362-42BB-80F7-BD3706E78A50}" type="pres">
      <dgm:prSet presAssocID="{44759B5C-26D4-406F-B8E5-05F348F819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9422756-5BE0-43DE-8114-4C48309870F6}" type="pres">
      <dgm:prSet presAssocID="{44759B5C-26D4-406F-B8E5-05F348F8195F}" presName="spaceRect" presStyleCnt="0"/>
      <dgm:spPr/>
    </dgm:pt>
    <dgm:pt modelId="{342B7877-E37B-4C3C-BA6F-21CDA89A7A14}" type="pres">
      <dgm:prSet presAssocID="{44759B5C-26D4-406F-B8E5-05F348F8195F}" presName="textRect" presStyleLbl="revTx" presStyleIdx="2" presStyleCnt="3">
        <dgm:presLayoutVars>
          <dgm:chMax val="1"/>
          <dgm:chPref val="1"/>
        </dgm:presLayoutVars>
      </dgm:prSet>
      <dgm:spPr/>
    </dgm:pt>
  </dgm:ptLst>
  <dgm:cxnLst>
    <dgm:cxn modelId="{F3C06E35-8289-114B-A357-ED3994427CB5}" type="presOf" srcId="{47B3F9AA-3D68-4531-9C8C-AD702613E0C9}" destId="{FF6B88D0-CDA2-4724-8AD1-1D9B732C7C9D}" srcOrd="0" destOrd="0" presId="urn:microsoft.com/office/officeart/2018/5/layout/IconCircleLabelList"/>
    <dgm:cxn modelId="{C4AFBB50-D2C3-8E42-AB47-F15271A690B5}" type="presOf" srcId="{44759B5C-26D4-406F-B8E5-05F348F8195F}" destId="{342B7877-E37B-4C3C-BA6F-21CDA89A7A14}" srcOrd="0" destOrd="0" presId="urn:microsoft.com/office/officeart/2018/5/layout/IconCircleLabelList"/>
    <dgm:cxn modelId="{45E27F65-E3E5-47A3-9F92-896DC16A633A}" srcId="{D8CA5FCE-0481-487E-B44F-1FD1976EF70E}" destId="{47B3F9AA-3D68-4531-9C8C-AD702613E0C9}" srcOrd="1" destOrd="0" parTransId="{7F31EBE1-4950-49B9-B47E-7090BD4D2935}" sibTransId="{8435E309-2CEC-4A3A-BCC1-33B99F10918C}"/>
    <dgm:cxn modelId="{7D4E1AC7-9C73-4DCC-9392-F4C188008ACD}" srcId="{D8CA5FCE-0481-487E-B44F-1FD1976EF70E}" destId="{44759B5C-26D4-406F-B8E5-05F348F8195F}" srcOrd="2" destOrd="0" parTransId="{D98846D8-7386-40A6-A21C-03C7F8A5437B}" sibTransId="{A5CBCA17-D2E0-4FA7-A1A8-DE93132C81AF}"/>
    <dgm:cxn modelId="{1C5CE3C8-A99A-40FA-B31B-DA1FD6A0964E}" srcId="{D8CA5FCE-0481-487E-B44F-1FD1976EF70E}" destId="{FCD6E52F-C334-47BC-88CA-40FB6FA5BC70}" srcOrd="0" destOrd="0" parTransId="{8F12CFB1-4DF7-442C-A821-3D42AE229CEE}" sibTransId="{D3CC2CB0-05EC-44B7-8F26-655B4B39E787}"/>
    <dgm:cxn modelId="{E9744CE9-E617-F049-82E8-C35B86EDFC62}" type="presOf" srcId="{D8CA5FCE-0481-487E-B44F-1FD1976EF70E}" destId="{E217CFF9-7148-4106-88A0-3AF0B0D0FF5C}" srcOrd="0" destOrd="0" presId="urn:microsoft.com/office/officeart/2018/5/layout/IconCircleLabelList"/>
    <dgm:cxn modelId="{D196CAF7-C9D8-DB4C-BDF3-CE1BB7C521CF}" type="presOf" srcId="{FCD6E52F-C334-47BC-88CA-40FB6FA5BC70}" destId="{F3B24A7F-AE4A-45C2-8D37-A6F71113FA15}" srcOrd="0" destOrd="0" presId="urn:microsoft.com/office/officeart/2018/5/layout/IconCircleLabelList"/>
    <dgm:cxn modelId="{D4E90E91-B19E-0F4B-B68F-87A80C9D1E6B}" type="presParOf" srcId="{E217CFF9-7148-4106-88A0-3AF0B0D0FF5C}" destId="{54645CCE-3380-4264-A565-88C4B4A4706B}" srcOrd="0" destOrd="0" presId="urn:microsoft.com/office/officeart/2018/5/layout/IconCircleLabelList"/>
    <dgm:cxn modelId="{EAE8D645-DCDE-8C4B-9AB8-2F85E0E1B2AF}" type="presParOf" srcId="{54645CCE-3380-4264-A565-88C4B4A4706B}" destId="{1AFF63E1-212F-41D4-9724-9EA5709A0F27}" srcOrd="0" destOrd="0" presId="urn:microsoft.com/office/officeart/2018/5/layout/IconCircleLabelList"/>
    <dgm:cxn modelId="{F37573A7-EDA4-E440-AF12-F0E6031B8EEC}" type="presParOf" srcId="{54645CCE-3380-4264-A565-88C4B4A4706B}" destId="{43575730-B855-42CC-ACDE-730CF741614E}" srcOrd="1" destOrd="0" presId="urn:microsoft.com/office/officeart/2018/5/layout/IconCircleLabelList"/>
    <dgm:cxn modelId="{F3898BAB-B219-C844-A313-240B67A7852C}" type="presParOf" srcId="{54645CCE-3380-4264-A565-88C4B4A4706B}" destId="{ADC16F80-AFE7-4601-BFDB-4ABCAC93408E}" srcOrd="2" destOrd="0" presId="urn:microsoft.com/office/officeart/2018/5/layout/IconCircleLabelList"/>
    <dgm:cxn modelId="{72667BC0-AC25-574B-B5F7-375BFE8216B4}" type="presParOf" srcId="{54645CCE-3380-4264-A565-88C4B4A4706B}" destId="{F3B24A7F-AE4A-45C2-8D37-A6F71113FA15}" srcOrd="3" destOrd="0" presId="urn:microsoft.com/office/officeart/2018/5/layout/IconCircleLabelList"/>
    <dgm:cxn modelId="{90545007-78B5-6C41-8710-33411D2EAFA2}" type="presParOf" srcId="{E217CFF9-7148-4106-88A0-3AF0B0D0FF5C}" destId="{BFDFDF29-8C68-4D46-84DF-99B74057DE39}" srcOrd="1" destOrd="0" presId="urn:microsoft.com/office/officeart/2018/5/layout/IconCircleLabelList"/>
    <dgm:cxn modelId="{0F019B27-D81C-DF49-99BB-F8612C248517}" type="presParOf" srcId="{E217CFF9-7148-4106-88A0-3AF0B0D0FF5C}" destId="{D3176D71-A067-45DD-A866-066598C119FA}" srcOrd="2" destOrd="0" presId="urn:microsoft.com/office/officeart/2018/5/layout/IconCircleLabelList"/>
    <dgm:cxn modelId="{5668273F-0271-F74C-9ABE-A3193EAB501A}" type="presParOf" srcId="{D3176D71-A067-45DD-A866-066598C119FA}" destId="{0885C3D0-96AF-4D0F-885F-88FF465A6DE2}" srcOrd="0" destOrd="0" presId="urn:microsoft.com/office/officeart/2018/5/layout/IconCircleLabelList"/>
    <dgm:cxn modelId="{64EA16B6-808B-5047-8565-A2B724F62B52}" type="presParOf" srcId="{D3176D71-A067-45DD-A866-066598C119FA}" destId="{699BB450-9D80-4AC6-A9FC-F5569656C4D4}" srcOrd="1" destOrd="0" presId="urn:microsoft.com/office/officeart/2018/5/layout/IconCircleLabelList"/>
    <dgm:cxn modelId="{97A473FE-4840-AE47-AD38-A0B6B39B76C9}" type="presParOf" srcId="{D3176D71-A067-45DD-A866-066598C119FA}" destId="{61B09B43-C27B-43A5-9056-B218F7F235FC}" srcOrd="2" destOrd="0" presId="urn:microsoft.com/office/officeart/2018/5/layout/IconCircleLabelList"/>
    <dgm:cxn modelId="{104FEFE5-4336-4D4F-A96A-1ECDE3F0BDB1}" type="presParOf" srcId="{D3176D71-A067-45DD-A866-066598C119FA}" destId="{FF6B88D0-CDA2-4724-8AD1-1D9B732C7C9D}" srcOrd="3" destOrd="0" presId="urn:microsoft.com/office/officeart/2018/5/layout/IconCircleLabelList"/>
    <dgm:cxn modelId="{E8578654-2A24-D142-AD6B-08A710334ACE}" type="presParOf" srcId="{E217CFF9-7148-4106-88A0-3AF0B0D0FF5C}" destId="{666B764C-B7A3-433A-A4B2-D1CEDC63A596}" srcOrd="3" destOrd="0" presId="urn:microsoft.com/office/officeart/2018/5/layout/IconCircleLabelList"/>
    <dgm:cxn modelId="{5E15B9B0-B5E4-EE45-99A3-6B4EE66F9227}" type="presParOf" srcId="{E217CFF9-7148-4106-88A0-3AF0B0D0FF5C}" destId="{3EBD5D67-AEC6-4B25-BC80-D14F00E94ECA}" srcOrd="4" destOrd="0" presId="urn:microsoft.com/office/officeart/2018/5/layout/IconCircleLabelList"/>
    <dgm:cxn modelId="{916C15B5-4625-2C4C-B26E-DEC9F182054D}" type="presParOf" srcId="{3EBD5D67-AEC6-4B25-BC80-D14F00E94ECA}" destId="{1005545F-B65B-49B8-BEC5-1B9741976D5D}" srcOrd="0" destOrd="0" presId="urn:microsoft.com/office/officeart/2018/5/layout/IconCircleLabelList"/>
    <dgm:cxn modelId="{08D0ED96-8CD2-2241-9CFB-AA91FD77A495}" type="presParOf" srcId="{3EBD5D67-AEC6-4B25-BC80-D14F00E94ECA}" destId="{079CF763-A362-42BB-80F7-BD3706E78A50}" srcOrd="1" destOrd="0" presId="urn:microsoft.com/office/officeart/2018/5/layout/IconCircleLabelList"/>
    <dgm:cxn modelId="{62EF9BE1-FF9E-E742-A170-290EC5BE76DC}" type="presParOf" srcId="{3EBD5D67-AEC6-4B25-BC80-D14F00E94ECA}" destId="{39422756-5BE0-43DE-8114-4C48309870F6}" srcOrd="2" destOrd="0" presId="urn:microsoft.com/office/officeart/2018/5/layout/IconCircleLabelList"/>
    <dgm:cxn modelId="{14A61425-B40F-D841-9351-B2A561AE5317}" type="presParOf" srcId="{3EBD5D67-AEC6-4B25-BC80-D14F00E94ECA}" destId="{342B7877-E37B-4C3C-BA6F-21CDA89A7A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dirty="0"/>
            <a:t>{</a:t>
          </a:r>
          <a:r>
            <a:rPr lang="en-US" dirty="0" err="1"/>
            <a:t>tidyr</a:t>
          </a:r>
          <a:r>
            <a:rPr lang="en-US" dirty="0"/>
            <a:t>}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6ABE4B27-8CCB-0E46-AC2D-F1AAE21AB3B3}" type="pres">
      <dgm:prSet presAssocID="{B7A66AF8-F55C-41F6-BB04-A8D35C7CE404}" presName="thickLine" presStyleLbl="alignNode1" presStyleIdx="2"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2" presStyleCnt="5"/>
      <dgm:spPr/>
    </dgm:pt>
    <dgm:pt modelId="{6B270671-EAF1-E548-9DB5-05899395306F}" type="pres">
      <dgm:prSet presAssocID="{B7A66AF8-F55C-41F6-BB04-A8D35C7CE404}" presName="vert1" presStyleCnt="0"/>
      <dgm:spPr/>
    </dgm:pt>
    <dgm:pt modelId="{ADE753F4-5055-1042-B2AB-B12FA5CBBA89}" type="pres">
      <dgm:prSet presAssocID="{FCFF8C6C-142F-4CEA-B7C7-47EF5052D345}" presName="thickLine" presStyleLbl="alignNode1" presStyleIdx="3"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3" presStyleCnt="5"/>
      <dgm:spPr/>
    </dgm:pt>
    <dgm:pt modelId="{BE514797-28BC-184F-9F35-CB8F48AEF326}" type="pres">
      <dgm:prSet presAssocID="{FCFF8C6C-142F-4CEA-B7C7-47EF5052D345}"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2"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366EE34C-47AA-E348-ACA6-2A01EBF1CB8A}" type="presOf" srcId="{B7A66AF8-F55C-41F6-BB04-A8D35C7CE404}" destId="{6385465F-6B42-CD49-A2F4-DACE6716A260}"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4E6B8C78-6F4B-2644-B4BC-D822913BCD3B}" type="presOf" srcId="{7C95CDD0-AD44-48FA-8703-63F91240E892}" destId="{A6369256-7763-A84E-9BB8-AE35B8AD5181}" srcOrd="0" destOrd="0" presId="urn:microsoft.com/office/officeart/2008/layout/LinedList"/>
    <dgm:cxn modelId="{F42DC28E-4246-EC47-B94E-6F1D02B3A61E}" type="presOf" srcId="{269BFBA4-867A-4217-B1F0-A5E0CBF7BDCE}" destId="{90486245-316F-0547-AFE4-A34A048C474B}" srcOrd="0" destOrd="0" presId="urn:microsoft.com/office/officeart/2008/layout/LinedList"/>
    <dgm:cxn modelId="{E6F3A3D1-9FFE-B840-A0AE-B3A866D759CE}" type="presOf" srcId="{FCFF8C6C-142F-4CEA-B7C7-47EF5052D345}" destId="{5820AB3F-A69E-AC41-AF01-D5DE301BEB89}"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7BC00FE6-5F06-2F41-B63F-4D71B12D19AF}" type="presOf" srcId="{1FA1E0A0-B9F1-4137-AF11-196F2D3400FB}" destId="{1DA67922-E389-C74E-AE77-CC6BC02CBEFB}" srcOrd="0" destOrd="0" presId="urn:microsoft.com/office/officeart/2008/layout/LinedList"/>
    <dgm:cxn modelId="{430F72FC-CCE0-4253-9E16-B3DBAE9C8F9B}" srcId="{B76469B8-F611-42C2-86F0-C2EA9CDBAFDC}" destId="{FCFF8C6C-142F-4CEA-B7C7-47EF5052D345}" srcOrd="3" destOrd="0" parTransId="{A1EFCD38-3C72-47F1-8772-0DF30C3E3EE7}" sibTransId="{AB76A42C-4377-46B7-8655-248BE878DBF0}"/>
    <dgm:cxn modelId="{29EC80A4-55D0-8942-B592-6C15B44BA39D}" type="presParOf" srcId="{339AE9B4-6501-944F-A1EA-CB6D1924F696}" destId="{BC60E1C3-735F-AD45-A125-6F6574F0851A}" srcOrd="0" destOrd="0" presId="urn:microsoft.com/office/officeart/2008/layout/LinedList"/>
    <dgm:cxn modelId="{05725A99-AE1F-DB4C-9A81-A36EC5A2ED9B}" type="presParOf" srcId="{339AE9B4-6501-944F-A1EA-CB6D1924F696}" destId="{0D658555-D1A4-DC4F-8013-17DB9E7B58A2}" srcOrd="1" destOrd="0" presId="urn:microsoft.com/office/officeart/2008/layout/LinedList"/>
    <dgm:cxn modelId="{737804B7-F779-7144-AECA-D604560A75C6}" type="presParOf" srcId="{0D658555-D1A4-DC4F-8013-17DB9E7B58A2}" destId="{1DA67922-E389-C74E-AE77-CC6BC02CBEFB}" srcOrd="0" destOrd="0" presId="urn:microsoft.com/office/officeart/2008/layout/LinedList"/>
    <dgm:cxn modelId="{95004EAE-CFC5-544D-8477-F6B64838C62B}" type="presParOf" srcId="{0D658555-D1A4-DC4F-8013-17DB9E7B58A2}" destId="{7D3A9D58-8450-8648-B66F-DDBDB01B1A37}" srcOrd="1" destOrd="0" presId="urn:microsoft.com/office/officeart/2008/layout/LinedList"/>
    <dgm:cxn modelId="{332906D6-0F10-9D4C-8A22-47A22A7FC4DF}" type="presParOf" srcId="{339AE9B4-6501-944F-A1EA-CB6D1924F696}" destId="{EE13FB0B-5D94-F14E-B78F-C805D28D4D5E}" srcOrd="2" destOrd="0" presId="urn:microsoft.com/office/officeart/2008/layout/LinedList"/>
    <dgm:cxn modelId="{D69B748F-167D-A347-92EC-F08DABB0D294}" type="presParOf" srcId="{339AE9B4-6501-944F-A1EA-CB6D1924F696}" destId="{5573EBF4-3151-7D4F-8879-65A15D1B2DC3}" srcOrd="3" destOrd="0" presId="urn:microsoft.com/office/officeart/2008/layout/LinedList"/>
    <dgm:cxn modelId="{E5D90EEE-D2F1-124A-AB48-D7B12C5C7F59}" type="presParOf" srcId="{5573EBF4-3151-7D4F-8879-65A15D1B2DC3}" destId="{A6369256-7763-A84E-9BB8-AE35B8AD5181}" srcOrd="0" destOrd="0" presId="urn:microsoft.com/office/officeart/2008/layout/LinedList"/>
    <dgm:cxn modelId="{DBE03EE6-C1A6-7C4B-90B2-967189626E23}" type="presParOf" srcId="{5573EBF4-3151-7D4F-8879-65A15D1B2DC3}" destId="{B16090A6-2398-C049-9282-D4BC05CC9ADC}" srcOrd="1" destOrd="0" presId="urn:microsoft.com/office/officeart/2008/layout/LinedList"/>
    <dgm:cxn modelId="{96EE830A-0F84-434C-A3C3-9F733B6D089A}" type="presParOf" srcId="{339AE9B4-6501-944F-A1EA-CB6D1924F696}" destId="{6ABE4B27-8CCB-0E46-AC2D-F1AAE21AB3B3}" srcOrd="4" destOrd="0" presId="urn:microsoft.com/office/officeart/2008/layout/LinedList"/>
    <dgm:cxn modelId="{6413AFD9-7BB9-5E41-A9FC-936C2C28BE62}" type="presParOf" srcId="{339AE9B4-6501-944F-A1EA-CB6D1924F696}" destId="{B37EF236-421F-DB43-BD6F-8E2A3353CCEB}" srcOrd="5" destOrd="0" presId="urn:microsoft.com/office/officeart/2008/layout/LinedList"/>
    <dgm:cxn modelId="{AC945D09-104D-064A-8A01-064A01EE26D3}" type="presParOf" srcId="{B37EF236-421F-DB43-BD6F-8E2A3353CCEB}" destId="{6385465F-6B42-CD49-A2F4-DACE6716A260}" srcOrd="0" destOrd="0" presId="urn:microsoft.com/office/officeart/2008/layout/LinedList"/>
    <dgm:cxn modelId="{F9B4D411-D20D-5245-9270-1A3AE2D2850C}" type="presParOf" srcId="{B37EF236-421F-DB43-BD6F-8E2A3353CCEB}" destId="{6B270671-EAF1-E548-9DB5-05899395306F}" srcOrd="1" destOrd="0" presId="urn:microsoft.com/office/officeart/2008/layout/LinedList"/>
    <dgm:cxn modelId="{D27D5EAF-64F6-0A4C-A44F-C83915F3EAD2}" type="presParOf" srcId="{339AE9B4-6501-944F-A1EA-CB6D1924F696}" destId="{ADE753F4-5055-1042-B2AB-B12FA5CBBA89}" srcOrd="6" destOrd="0" presId="urn:microsoft.com/office/officeart/2008/layout/LinedList"/>
    <dgm:cxn modelId="{CADCA16F-B4C9-6B45-BE8C-18CB1A430A66}" type="presParOf" srcId="{339AE9B4-6501-944F-A1EA-CB6D1924F696}" destId="{313A8050-9622-6449-89EF-55CCB08B0B4B}" srcOrd="7" destOrd="0" presId="urn:microsoft.com/office/officeart/2008/layout/LinedList"/>
    <dgm:cxn modelId="{F72091F0-451C-C54B-8840-DF0DCB9DFB16}" type="presParOf" srcId="{313A8050-9622-6449-89EF-55CCB08B0B4B}" destId="{5820AB3F-A69E-AC41-AF01-D5DE301BEB89}" srcOrd="0" destOrd="0" presId="urn:microsoft.com/office/officeart/2008/layout/LinedList"/>
    <dgm:cxn modelId="{51F57D3E-EA02-AD4C-B1CE-A48C5AC82D08}" type="presParOf" srcId="{313A8050-9622-6449-89EF-55CCB08B0B4B}" destId="{BE514797-28BC-184F-9F35-CB8F48AEF326}" srcOrd="1" destOrd="0" presId="urn:microsoft.com/office/officeart/2008/layout/LinedList"/>
    <dgm:cxn modelId="{D3718A0D-EDCC-B745-A566-968EBDBC8AAA}" type="presParOf" srcId="{339AE9B4-6501-944F-A1EA-CB6D1924F696}" destId="{61880150-72CA-CE42-BA05-383EA626927A}" srcOrd="8" destOrd="0" presId="urn:microsoft.com/office/officeart/2008/layout/LinedList"/>
    <dgm:cxn modelId="{2E1485E3-3820-E346-8135-2BF49E14F4FA}" type="presParOf" srcId="{339AE9B4-6501-944F-A1EA-CB6D1924F696}" destId="{BAFF6FBB-46CC-7149-B6DA-E9A955A62820}" srcOrd="9" destOrd="0" presId="urn:microsoft.com/office/officeart/2008/layout/LinedList"/>
    <dgm:cxn modelId="{249DA517-A005-E940-9886-5EEB4DD97E20}" type="presParOf" srcId="{BAFF6FBB-46CC-7149-B6DA-E9A955A62820}" destId="{90486245-316F-0547-AFE4-A34A048C474B}" srcOrd="0" destOrd="0" presId="urn:microsoft.com/office/officeart/2008/layout/LinedList"/>
    <dgm:cxn modelId="{A1679D75-0A98-754F-89C4-D75A011E9F6B}"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F63E1-212F-41D4-9724-9EA5709A0F27}">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75730-B855-42CC-ACDE-730CF741614E}">
      <dsp:nvSpPr>
        <dsp:cNvPr id="0" name=""/>
        <dsp:cNvSpPr/>
      </dsp:nvSpPr>
      <dsp:spPr>
        <a:xfrm>
          <a:off x="1035779" y="87723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24A7F-AE4A-45C2-8D37-A6F71113FA15}">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R Language </a:t>
          </a:r>
          <a:r>
            <a:rPr lang="en-US" sz="2100" kern="1200" dirty="0" err="1"/>
            <a:t>quickstart</a:t>
          </a:r>
          <a:endParaRPr lang="en-US" sz="2100" kern="1200" dirty="0"/>
        </a:p>
      </dsp:txBody>
      <dsp:txXfrm>
        <a:off x="12029" y="2987734"/>
        <a:ext cx="3150000" cy="720000"/>
      </dsp:txXfrm>
    </dsp:sp>
    <dsp:sp modelId="{0885C3D0-96AF-4D0F-885F-88FF465A6DE2}">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BB450-9D80-4AC6-A9FC-F5569656C4D4}">
      <dsp:nvSpPr>
        <dsp:cNvPr id="0" name=""/>
        <dsp:cNvSpPr/>
      </dsp:nvSpPr>
      <dsp:spPr>
        <a:xfrm>
          <a:off x="473702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6B88D0-CDA2-4724-8AD1-1D9B732C7C9D}">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Overview of R’s Core features (and quirks)</a:t>
          </a:r>
        </a:p>
      </dsp:txBody>
      <dsp:txXfrm>
        <a:off x="3713279" y="2987734"/>
        <a:ext cx="3150000" cy="720000"/>
      </dsp:txXfrm>
    </dsp:sp>
    <dsp:sp modelId="{1005545F-B65B-49B8-BEC5-1B9741976D5D}">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CF763-A362-42BB-80F7-BD3706E78A50}">
      <dsp:nvSpPr>
        <dsp:cNvPr id="0" name=""/>
        <dsp:cNvSpPr/>
      </dsp:nvSpPr>
      <dsp:spPr>
        <a:xfrm>
          <a:off x="8438279" y="87723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B7877-E37B-4C3C-BA6F-21CDA89A7A14}">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Introduce the {</a:t>
          </a:r>
          <a:r>
            <a:rPr lang="en-US" sz="2100" kern="1200" dirty="0" err="1"/>
            <a:t>tidyverse</a:t>
          </a:r>
          <a:r>
            <a:rPr lang="en-US" sz="2100" kern="1200" dirty="0"/>
            <a:t>} Packages</a:t>
          </a:r>
        </a:p>
      </dsp:txBody>
      <dsp:txXfrm>
        <a:off x="7414529" y="2987734"/>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6ABE4B27-8CCB-0E46-AC2D-F1AAE21AB3B3}">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1841612"/>
        <a:ext cx="5638800" cy="920525"/>
      </dsp:txXfrm>
    </dsp:sp>
    <dsp:sp modelId="{ADE753F4-5055-1042-B2AB-B12FA5CBBA89}">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tidyr</a:t>
          </a:r>
          <a:r>
            <a:rPr lang="en-US" sz="4300" kern="1200" dirty="0"/>
            <a:t>} </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7/9/20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Want to review some of the most important topics in the R ecosystem</a:t>
            </a:r>
          </a:p>
          <a:p>
            <a:pPr marL="171450" indent="-171450">
              <a:buFont typeface="Arial" panose="020B0604020202020204" pitchFamily="34" charset="0"/>
              <a:buChar char="•"/>
            </a:pPr>
            <a:r>
              <a:rPr lang="en-US" dirty="0"/>
              <a:t>Feel free to ask questions in the chat, and please note the slide # that your question pertains to. </a:t>
            </a:r>
          </a:p>
          <a:p>
            <a:pPr marL="171450" indent="-171450">
              <a:buFont typeface="Arial" panose="020B0604020202020204" pitchFamily="34" charset="0"/>
              <a:buChar char="•"/>
            </a:pPr>
            <a:r>
              <a:rPr lang="en-US" dirty="0"/>
              <a:t>This presentation will come in two parts, a general intro to R followed by a quick dive into the </a:t>
            </a:r>
            <a:r>
              <a:rPr lang="en-US" dirty="0" err="1"/>
              <a:t>Tidvyserse</a:t>
            </a:r>
            <a:r>
              <a:rPr lang="en-US" dirty="0"/>
              <a:t> packages. The second part of the presentation will take place next week. </a:t>
            </a:r>
          </a:p>
          <a:p>
            <a:pPr marL="171450" indent="-171450">
              <a:buFont typeface="Arial" panose="020B0604020202020204" pitchFamily="34" charset="0"/>
              <a:buChar char="•"/>
            </a:pPr>
            <a:r>
              <a:rPr lang="en-US" dirty="0"/>
              <a:t>Please, make note of topics where you think another presentation would be useful!</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shows all objects in your environment. In this case, I have no objects saved to my env!</a:t>
            </a:r>
          </a:p>
          <a:p>
            <a:r>
              <a:rPr lang="en-US" dirty="0"/>
              <a:t>History: shows the history of the lines you’ve run in this session</a:t>
            </a:r>
          </a:p>
          <a:p>
            <a:r>
              <a:rPr lang="en-US" dirty="0"/>
              <a:t>Connections: if you connect to a database a la a SQL connection</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 shows the code you just ran, and prints out the results of that code</a:t>
            </a:r>
          </a:p>
          <a:p>
            <a:r>
              <a:rPr lang="en-US" dirty="0"/>
              <a:t>Terminal: you can run bash or shell commands here</a:t>
            </a:r>
          </a:p>
          <a:p>
            <a:r>
              <a:rPr lang="en-US" dirty="0"/>
              <a:t>Jobs: tells you what, if anything, is running in RStudio. I never use this.</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Viewer/helper</a:t>
            </a:r>
          </a:p>
          <a:p>
            <a:r>
              <a:rPr lang="en-US" b="0" dirty="0"/>
              <a:t>Packages: shows you all of the packages you’ve downloaded and options to install/update</a:t>
            </a:r>
          </a:p>
          <a:p>
            <a:r>
              <a:rPr lang="en-US" b="0" dirty="0"/>
              <a:t>Files: shows you the files available in your current working directory</a:t>
            </a:r>
          </a:p>
          <a:p>
            <a:r>
              <a:rPr lang="en-US" b="0" dirty="0"/>
              <a:t>Plots: will show you any plots that you’ve generated using R during this session.</a:t>
            </a:r>
          </a:p>
          <a:p>
            <a:r>
              <a:rPr lang="en-US" b="0" dirty="0"/>
              <a:t>Help: frame that pops up when you call for help on a function. I’ll cover this later in the talk</a:t>
            </a:r>
          </a:p>
          <a:p>
            <a:r>
              <a:rPr lang="en-US" b="0" dirty="0"/>
              <a:t>Viewer: opens various R objects that aren’t plots or help files. Won’t be covered—separate topic</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technically use the carrot-dash rather than equals when assigning variables due to some precedence rules that exist in R</a:t>
            </a:r>
          </a:p>
          <a:p>
            <a:pPr marL="171450" indent="-171450">
              <a:buFont typeface="Arial" panose="020B0604020202020204" pitchFamily="34" charset="0"/>
              <a:buChar char="•"/>
            </a:pPr>
            <a:r>
              <a:rPr lang="en-US" dirty="0"/>
              <a:t>Reserved namespaces == don’t try to create objects in R using these names</a:t>
            </a:r>
          </a:p>
        </p:txBody>
      </p:sp>
      <p:sp>
        <p:nvSpPr>
          <p:cNvPr id="4" name="Slide Number Placeholder 3"/>
          <p:cNvSpPr>
            <a:spLocks noGrp="1"/>
          </p:cNvSpPr>
          <p:nvPr>
            <p:ph type="sldNum" sz="quarter" idx="5"/>
          </p:nvPr>
        </p:nvSpPr>
        <p:spPr/>
        <p:txBody>
          <a:bodyPr/>
          <a:lstStyle/>
          <a:p>
            <a:fld id="{191E1502-666D-8D41-AED2-D1FB9EA85A66}" type="slidenum">
              <a:rPr lang="en-US" smtClean="0"/>
              <a:t>15</a:t>
            </a:fld>
            <a:endParaRPr lang="en-US"/>
          </a:p>
        </p:txBody>
      </p:sp>
    </p:spTree>
    <p:extLst>
      <p:ext uri="{BB962C8B-B14F-4D97-AF65-F5344CB8AC3E}">
        <p14:creationId xmlns:p14="http://schemas.microsoft.com/office/powerpoint/2010/main" val="156693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Source area, I ran the script</a:t>
            </a:r>
          </a:p>
          <a:p>
            <a:pPr marL="171450" indent="-171450">
              <a:buFont typeface="Arial" panose="020B0604020202020204" pitchFamily="34" charset="0"/>
              <a:buChar char="•"/>
            </a:pPr>
            <a:r>
              <a:rPr lang="en-US" dirty="0"/>
              <a:t>Results came out in the Console</a:t>
            </a:r>
          </a:p>
          <a:p>
            <a:pPr marL="171450" indent="-171450">
              <a:buFont typeface="Arial" panose="020B0604020202020204" pitchFamily="34" charset="0"/>
              <a:buChar char="•"/>
            </a:pPr>
            <a:r>
              <a:rPr lang="en-US" dirty="0"/>
              <a:t>Let’s quickly review this line-by-line</a:t>
            </a:r>
          </a:p>
          <a:p>
            <a:pPr marL="171450" indent="-171450">
              <a:buFont typeface="Arial" panose="020B0604020202020204" pitchFamily="34" charset="0"/>
              <a:buChar char="•"/>
            </a:pPr>
            <a:r>
              <a:rPr lang="en-US" dirty="0"/>
              <a:t>Really important note: the assignments I’m creating are now known as objects</a:t>
            </a:r>
          </a:p>
          <a:p>
            <a:pPr marL="628650" lvl="1" indent="-171450">
              <a:buFont typeface="Arial" panose="020B0604020202020204" pitchFamily="34" charset="0"/>
              <a:buChar char="•"/>
            </a:pPr>
            <a:r>
              <a:rPr lang="en-US" dirty="0"/>
              <a:t>Keep that term in your head</a:t>
            </a:r>
          </a:p>
          <a:p>
            <a:pPr marL="628650" lvl="1" indent="-171450">
              <a:buFont typeface="Arial" panose="020B0604020202020204" pitchFamily="34" charset="0"/>
              <a:buChar char="•"/>
            </a:pPr>
            <a:r>
              <a:rPr lang="en-US" dirty="0"/>
              <a:t>A </a:t>
            </a:r>
            <a:r>
              <a:rPr lang="en-US" dirty="0" err="1"/>
              <a:t>dataframe</a:t>
            </a:r>
            <a:r>
              <a:rPr lang="en-US" dirty="0"/>
              <a:t> is an object, a single number is an object, a function is an object. </a:t>
            </a:r>
          </a:p>
          <a:p>
            <a:pPr marL="628650" lvl="1" indent="-171450">
              <a:buFont typeface="Arial" panose="020B0604020202020204" pitchFamily="34" charset="0"/>
              <a:buChar char="•"/>
            </a:pPr>
            <a:r>
              <a:rPr lang="en-US" dirty="0"/>
              <a:t>It’s a general term for something that exists in your R 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16</a:t>
            </a:fld>
            <a:endParaRPr lang="en-US"/>
          </a:p>
        </p:txBody>
      </p:sp>
    </p:spTree>
    <p:extLst>
      <p:ext uri="{BB962C8B-B14F-4D97-AF65-F5344CB8AC3E}">
        <p14:creationId xmlns:p14="http://schemas.microsoft.com/office/powerpoint/2010/main" val="244355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most contexts, these infix operators represent their normal arithmetic operations</a:t>
            </a:r>
          </a:p>
          <a:p>
            <a:pPr marL="171450" indent="-171450">
              <a:buFont typeface="Arial" panose="020B0604020202020204" pitchFamily="34" charset="0"/>
              <a:buChar char="•"/>
            </a:pPr>
            <a:r>
              <a:rPr lang="en-US" dirty="0"/>
              <a:t>Infix list: </a:t>
            </a:r>
          </a:p>
          <a:p>
            <a:pPr marL="628650" lvl="1" indent="-171450">
              <a:buFont typeface="Arial" panose="020B0604020202020204" pitchFamily="34" charset="0"/>
              <a:buChar char="•"/>
            </a:pPr>
            <a:r>
              <a:rPr lang="en-US" dirty="0"/>
              <a:t>…</a:t>
            </a:r>
          </a:p>
          <a:p>
            <a:pPr marL="628650" lvl="1" indent="-171450">
              <a:buFont typeface="Arial" panose="020B0604020202020204" pitchFamily="34" charset="0"/>
              <a:buChar char="•"/>
            </a:pPr>
            <a:r>
              <a:rPr lang="en-US" dirty="0"/>
              <a:t>Single (assignment) vs. double </a:t>
            </a:r>
            <a:r>
              <a:rPr lang="en-US"/>
              <a:t>(evaluation) </a:t>
            </a:r>
            <a:r>
              <a:rPr lang="en-US" dirty="0"/>
              <a:t>equality sign </a:t>
            </a:r>
          </a:p>
          <a:p>
            <a:pPr marL="628650" lvl="1" indent="-171450">
              <a:buFont typeface="Arial" panose="020B0604020202020204" pitchFamily="34" charset="0"/>
              <a:buChar char="•"/>
            </a:pPr>
            <a:r>
              <a:rPr lang="en-US" dirty="0"/>
              <a:t>ampersand (&amp;) and vertical bar (|)</a:t>
            </a:r>
          </a:p>
        </p:txBody>
      </p:sp>
      <p:sp>
        <p:nvSpPr>
          <p:cNvPr id="4" name="Slide Number Placeholder 3"/>
          <p:cNvSpPr>
            <a:spLocks noGrp="1"/>
          </p:cNvSpPr>
          <p:nvPr>
            <p:ph type="sldNum" sz="quarter" idx="5"/>
          </p:nvPr>
        </p:nvSpPr>
        <p:spPr/>
        <p:txBody>
          <a:bodyPr/>
          <a:lstStyle/>
          <a:p>
            <a:fld id="{191E1502-666D-8D41-AED2-D1FB9EA85A66}" type="slidenum">
              <a:rPr lang="en-US" smtClean="0"/>
              <a:t>17</a:t>
            </a:fld>
            <a:endParaRPr lang="en-US"/>
          </a:p>
        </p:txBody>
      </p:sp>
    </p:spTree>
    <p:extLst>
      <p:ext uri="{BB962C8B-B14F-4D97-AF65-F5344CB8AC3E}">
        <p14:creationId xmlns:p14="http://schemas.microsoft.com/office/powerpoint/2010/main" val="265826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Fancy way to say FALSE/TRUE situation</a:t>
            </a:r>
          </a:p>
        </p:txBody>
      </p:sp>
      <p:sp>
        <p:nvSpPr>
          <p:cNvPr id="4" name="Slide Number Placeholder 3"/>
          <p:cNvSpPr>
            <a:spLocks noGrp="1"/>
          </p:cNvSpPr>
          <p:nvPr>
            <p:ph type="sldNum" sz="quarter" idx="5"/>
          </p:nvPr>
        </p:nvSpPr>
        <p:spPr/>
        <p:txBody>
          <a:bodyPr/>
          <a:lstStyle/>
          <a:p>
            <a:fld id="{191E1502-666D-8D41-AED2-D1FB9EA85A66}" type="slidenum">
              <a:rPr lang="en-US" smtClean="0"/>
              <a:t>18</a:t>
            </a:fld>
            <a:endParaRPr lang="en-US"/>
          </a:p>
        </p:txBody>
      </p:sp>
    </p:spTree>
    <p:extLst>
      <p:ext uri="{BB962C8B-B14F-4D97-AF65-F5344CB8AC3E}">
        <p14:creationId xmlns:p14="http://schemas.microsoft.com/office/powerpoint/2010/main" val="352988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19</a:t>
            </a:fld>
            <a:endParaRPr lang="en-US"/>
          </a:p>
        </p:txBody>
      </p:sp>
    </p:spTree>
    <p:extLst>
      <p:ext uri="{BB962C8B-B14F-4D97-AF65-F5344CB8AC3E}">
        <p14:creationId xmlns:p14="http://schemas.microsoft.com/office/powerpoint/2010/main" val="320717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Simple demonstration—can create significantly more complex evaluation</a:t>
            </a:r>
          </a:p>
          <a:p>
            <a:pPr marL="171450" indent="-171450">
              <a:buFont typeface="Arial" panose="020B0604020202020204" pitchFamily="34" charset="0"/>
              <a:buChar char="•"/>
            </a:pPr>
            <a:r>
              <a:rPr lang="en-US" dirty="0"/>
              <a:t>Creating two vectors of numbers</a:t>
            </a:r>
          </a:p>
          <a:p>
            <a:pPr marL="628650" lvl="1" indent="-171450">
              <a:buFont typeface="Arial" panose="020B0604020202020204" pitchFamily="34" charset="0"/>
              <a:buChar char="•"/>
            </a:pPr>
            <a:r>
              <a:rPr lang="en-US" dirty="0"/>
              <a:t>Note the use of c() and commas separating each number</a:t>
            </a:r>
          </a:p>
          <a:p>
            <a:pPr marL="171450" indent="-171450">
              <a:buFont typeface="Arial" panose="020B0604020202020204" pitchFamily="34" charset="0"/>
              <a:buChar char="•"/>
            </a:pPr>
            <a:r>
              <a:rPr lang="en-US" dirty="0"/>
              <a:t>Operation evaluates if each item in the vectors are equal</a:t>
            </a:r>
          </a:p>
          <a:p>
            <a:pPr marL="628650" lvl="1" indent="-171450">
              <a:buFont typeface="Arial" panose="020B0604020202020204" pitchFamily="34" charset="0"/>
              <a:buChar char="•"/>
            </a:pPr>
            <a:r>
              <a:rPr lang="en-US" dirty="0"/>
              <a:t>Obviously, they are not. Can perform math operation to make them true</a:t>
            </a:r>
          </a:p>
          <a:p>
            <a:pPr marL="171450" indent="-171450">
              <a:buFont typeface="Arial" panose="020B0604020202020204" pitchFamily="34" charset="0"/>
              <a:buChar char="•"/>
            </a:pPr>
            <a:r>
              <a:rPr lang="en-US" dirty="0"/>
              <a:t>Use of &amp; and | operators</a:t>
            </a:r>
          </a:p>
        </p:txBody>
      </p:sp>
      <p:sp>
        <p:nvSpPr>
          <p:cNvPr id="4" name="Slide Number Placeholder 3"/>
          <p:cNvSpPr>
            <a:spLocks noGrp="1"/>
          </p:cNvSpPr>
          <p:nvPr>
            <p:ph type="sldNum" sz="quarter" idx="5"/>
          </p:nvPr>
        </p:nvSpPr>
        <p:spPr/>
        <p:txBody>
          <a:bodyPr/>
          <a:lstStyle/>
          <a:p>
            <a:fld id="{191E1502-666D-8D41-AED2-D1FB9EA85A66}" type="slidenum">
              <a:rPr lang="en-US" smtClean="0"/>
              <a:t>20</a:t>
            </a:fld>
            <a:endParaRPr lang="en-US"/>
          </a:p>
        </p:txBody>
      </p:sp>
    </p:spTree>
    <p:extLst>
      <p:ext uri="{BB962C8B-B14F-4D97-AF65-F5344CB8AC3E}">
        <p14:creationId xmlns:p14="http://schemas.microsoft.com/office/powerpoint/2010/main" val="30630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topic! Object classes in R</a:t>
            </a:r>
          </a:p>
          <a:p>
            <a:pPr marL="171450" indent="-171450">
              <a:buFont typeface="Arial" panose="020B0604020202020204" pitchFamily="34" charset="0"/>
              <a:buChar char="•"/>
            </a:pPr>
            <a:r>
              <a:rPr lang="en-US" dirty="0"/>
              <a:t>Implicit because you rarely need to declare the class of an object. R guesses classes, and is usually pretty good at doing this.</a:t>
            </a:r>
          </a:p>
          <a:p>
            <a:pPr marL="171450" indent="-171450">
              <a:buFont typeface="Arial" panose="020B0604020202020204" pitchFamily="34" charset="0"/>
              <a:buChar char="•"/>
            </a:pPr>
            <a:r>
              <a:rPr lang="en-US" dirty="0"/>
              <a:t>Raw and complex grayed out because you will likely never see them</a:t>
            </a:r>
          </a:p>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 into a cohesive story about R and how to use it</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pPr marL="171450" indent="-171450">
              <a:buFont typeface="Arial" panose="020B0604020202020204" pitchFamily="34" charset="0"/>
              <a:buChar char="•"/>
            </a:pPr>
            <a:r>
              <a:rPr lang="en-US" dirty="0"/>
              <a:t>Overall approach to this discussion is from a data science perspective</a:t>
            </a:r>
          </a:p>
          <a:p>
            <a:pPr marL="171450" indent="-171450">
              <a:buFont typeface="Arial" panose="020B0604020202020204" pitchFamily="34" charset="0"/>
              <a:buChar char="•"/>
            </a:pPr>
            <a:r>
              <a:rPr lang="en-US" dirty="0"/>
              <a:t>The first two goals will comprise today’s lecture, and the third goal will be next week’s topic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introduce this diagram right now; we’re going to revisit it with an in-depth discussion in a few slides. </a:t>
            </a:r>
          </a:p>
          <a:p>
            <a:pPr marL="628650" lvl="1" indent="-171450">
              <a:buFont typeface="Arial" panose="020B0604020202020204" pitchFamily="34" charset="0"/>
              <a:buChar char="•"/>
            </a:pPr>
            <a:r>
              <a:rPr lang="en-US" dirty="0"/>
              <a:t>Take some time to think about the specificity arrow, and how objects combine with one another</a:t>
            </a:r>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Completely straightforward</a:t>
            </a:r>
          </a:p>
          <a:p>
            <a:pPr marL="171450" indent="-171450">
              <a:buFont typeface="Arial" panose="020B0604020202020204" pitchFamily="34" charset="0"/>
              <a:buChar char="•"/>
            </a:pPr>
            <a:r>
              <a:rPr lang="en-US" dirty="0"/>
              <a:t>R represents TRUE and FALSE as integers under the hood so you can do math with them. With that, let’s review the numeric classes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6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Numeric is a catch-all for integers and doubles. You’ll probably see “numeric” listed most of the time, but good to recognize the sub-classes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Integers are, well, integers, Any whole, real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 processes integers a bit quicker, but it’s unlikely most of us are dealing with data where this is a concern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Doubles are any real numbers that aren’t integers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59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Surprise topic!</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Many functions require certain variables to be factors.</a:t>
            </a:r>
          </a:p>
          <a:p>
            <a:pPr marL="628650" lvl="1" indent="-171450">
              <a:buFont typeface="Arial" panose="020B0604020202020204" pitchFamily="34" charset="0"/>
              <a:buChar char="•"/>
            </a:pPr>
            <a:r>
              <a:rPr lang="en-US" dirty="0"/>
              <a:t>A good example of when you’d want to make this change is with PIDNs on your datasets. Those are discrete variables, but R will read them in as numeric and thus continuous values.</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Factor levels</a:t>
            </a:r>
          </a:p>
          <a:p>
            <a:pPr marL="628650" lvl="1" indent="-171450">
              <a:buFont typeface="Arial" panose="020B0604020202020204" pitchFamily="34" charset="0"/>
              <a:buChar char="•"/>
            </a:pPr>
            <a:r>
              <a:rPr lang="en-US" dirty="0"/>
              <a:t>Alphanumeric order is default; can be confusing</a:t>
            </a:r>
          </a:p>
          <a:p>
            <a:pPr marL="171450" indent="-171450">
              <a:buFont typeface="Arial" panose="020B0604020202020204" pitchFamily="34" charset="0"/>
              <a:buChar char="•"/>
            </a:pPr>
            <a:r>
              <a:rPr lang="en-US" dirty="0"/>
              <a:t>Factors can look like other classes when printed, but they will behave differently when we use functions</a:t>
            </a:r>
          </a:p>
          <a:p>
            <a:pPr marL="628650" lvl="1" indent="-171450">
              <a:buFont typeface="Arial" panose="020B0604020202020204" pitchFamily="34" charset="0"/>
              <a:buChar char="•"/>
            </a:pPr>
            <a:r>
              <a:rPr lang="en-US" dirty="0"/>
              <a:t>String manipulation on letters won’t work</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27</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28</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reviewed the important types of classes. Why? To understand vectors</a:t>
            </a:r>
          </a:p>
          <a:p>
            <a:pPr marL="171450" indent="-171450">
              <a:buFont typeface="Arial" panose="020B0604020202020204" pitchFamily="34" charset="0"/>
              <a:buChar char="•"/>
            </a:pPr>
            <a:r>
              <a:rPr lang="en-US" dirty="0"/>
              <a:t>Idea of the atomic vector; that is, vectors where all elements are the same class</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289141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we’ve covered the order of specificity of these classes</a:t>
            </a:r>
          </a:p>
          <a:p>
            <a:pPr marL="171450" indent="-171450">
              <a:buFont typeface="Arial" panose="020B0604020202020204" pitchFamily="34" charset="0"/>
              <a:buChar char="•"/>
            </a:pPr>
            <a:r>
              <a:rPr lang="en-US" dirty="0"/>
              <a:t>You’ll see everything points to Atomic and then Vector</a:t>
            </a:r>
          </a:p>
          <a:p>
            <a:pPr marL="171450" indent="-171450">
              <a:buFont typeface="Arial" panose="020B0604020202020204" pitchFamily="34" charset="0"/>
              <a:buChar char="•"/>
            </a:pPr>
            <a:r>
              <a:rPr lang="en-US" dirty="0"/>
              <a:t>Vectors want to be atomic, and that just means everything in the vector is the same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should already be familiar with the idea of a function so I’m not going to cover this as a </a:t>
            </a:r>
            <a:r>
              <a:rPr lang="en-US" dirty="0" err="1"/>
              <a:t>concerpt</a:t>
            </a:r>
            <a:endParaRPr lang="en-US" dirty="0"/>
          </a:p>
          <a:p>
            <a:pPr marL="171450" indent="-171450">
              <a:buFont typeface="Arial" panose="020B0604020202020204" pitchFamily="34" charset="0"/>
              <a:buChar char="•"/>
            </a:pPr>
            <a:r>
              <a:rPr lang="en-US" dirty="0"/>
              <a:t>I will talk about functions in R</a:t>
            </a:r>
          </a:p>
          <a:p>
            <a:pPr marL="171450" indent="-171450">
              <a:buFont typeface="Arial" panose="020B0604020202020204" pitchFamily="34" charset="0"/>
              <a:buChar char="•"/>
            </a:pPr>
            <a:r>
              <a:rPr lang="en-US" dirty="0"/>
              <a:t>What do I mean by explicit argument naming:</a:t>
            </a:r>
          </a:p>
          <a:p>
            <a:pPr marL="628650" lvl="1" indent="-171450">
              <a:buFont typeface="Arial" panose="020B0604020202020204" pitchFamily="34" charset="0"/>
              <a:buChar char="•"/>
            </a:pPr>
            <a:r>
              <a:rPr lang="en-US" dirty="0"/>
              <a:t>Example of a function that takes the arguments </a:t>
            </a:r>
            <a:r>
              <a:rPr lang="en-US" i="1" dirty="0"/>
              <a:t>data</a:t>
            </a:r>
            <a:r>
              <a:rPr lang="en-US" i="0" dirty="0"/>
              <a:t>, </a:t>
            </a:r>
            <a:r>
              <a:rPr lang="en-US" i="1" dirty="0"/>
              <a:t>arg1</a:t>
            </a:r>
            <a:r>
              <a:rPr lang="en-US" i="0" dirty="0"/>
              <a:t>, and </a:t>
            </a:r>
            <a:r>
              <a:rPr lang="en-US" i="1" dirty="0"/>
              <a:t>arg2</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31</a:t>
            </a:fld>
            <a:endParaRPr lang="en-US"/>
          </a:p>
        </p:txBody>
      </p:sp>
    </p:spTree>
    <p:extLst>
      <p:ext uri="{BB962C8B-B14F-4D97-AF65-F5344CB8AC3E}">
        <p14:creationId xmlns:p14="http://schemas.microsoft.com/office/powerpoint/2010/main" val="125831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example, all of the objects retain their identity. 1 is numeric, TRUE is a logical, character is well a character, and hello/goodbye are factors.</a:t>
            </a:r>
          </a:p>
          <a:p>
            <a:pPr marL="628650" lvl="1" indent="-171450">
              <a:buFont typeface="Arial" panose="020B0604020202020204" pitchFamily="34" charset="0"/>
              <a:buChar char="•"/>
            </a:pPr>
            <a:r>
              <a:rPr lang="en-US" dirty="0"/>
              <a:t>If this were a vector, however, everything would have been reduced to the lowest common denominator which is a character</a:t>
            </a:r>
          </a:p>
          <a:p>
            <a:pPr marL="171450" indent="-171450">
              <a:buFont typeface="Arial" panose="020B0604020202020204" pitchFamily="34" charset="0"/>
              <a:buChar char="•"/>
            </a:pPr>
            <a:r>
              <a:rPr lang="en-US" dirty="0"/>
              <a:t>Lists aren’t a huge deal for our purposes because most of you will be working with flat files, but you’ll encounter them more as you get more advanced</a:t>
            </a:r>
          </a:p>
        </p:txBody>
      </p:sp>
      <p:sp>
        <p:nvSpPr>
          <p:cNvPr id="4" name="Slide Number Placeholder 3"/>
          <p:cNvSpPr>
            <a:spLocks noGrp="1"/>
          </p:cNvSpPr>
          <p:nvPr>
            <p:ph type="sldNum" sz="quarter" idx="5"/>
          </p:nvPr>
        </p:nvSpPr>
        <p:spPr/>
        <p:txBody>
          <a:bodyPr/>
          <a:lstStyle/>
          <a:p>
            <a:fld id="{191E1502-666D-8D41-AED2-D1FB9EA85A66}" type="slidenum">
              <a:rPr lang="en-US" smtClean="0"/>
              <a:t>34</a:t>
            </a:fld>
            <a:endParaRPr lang="en-US"/>
          </a:p>
        </p:txBody>
      </p:sp>
    </p:spTree>
    <p:extLst>
      <p:ext uri="{BB962C8B-B14F-4D97-AF65-F5344CB8AC3E}">
        <p14:creationId xmlns:p14="http://schemas.microsoft.com/office/powerpoint/2010/main" val="29462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There’s not much use for matrices and arrays in most of our work unless you’re working with ultra high-dimensional data</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a package? In R, it’s a set of functions someone wrote and published for you to download. When you download R, it comes with a ton of packages by default. Most commonly, you’ll see the {base} and {stats}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3034158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42</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a:p>
            <a:pPr marL="628650" lvl="1" indent="-171450">
              <a:buFont typeface="Arial" panose="020B0604020202020204" pitchFamily="34" charset="0"/>
              <a:buChar char="•"/>
            </a:pPr>
            <a:r>
              <a:rPr lang="en-US" dirty="0"/>
              <a:t>Contact me if there’s a need for resources on how to do this</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49</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Stats::filter and </a:t>
            </a:r>
            <a:r>
              <a:rPr lang="en-US" dirty="0" err="1"/>
              <a:t>dplyr</a:t>
            </a:r>
            <a:r>
              <a:rPr lang="en-US" dirty="0"/>
              <a:t>::filter WARNING. I always </a:t>
            </a:r>
            <a:r>
              <a:rPr lang="en-US" dirty="0" err="1"/>
              <a:t>explicityl</a:t>
            </a:r>
            <a:r>
              <a:rPr lang="en-US" dirty="0"/>
              <a:t> declare </a:t>
            </a:r>
            <a:r>
              <a:rPr lang="en-US" dirty="0" err="1"/>
              <a:t>dplyr</a:t>
            </a:r>
            <a:r>
              <a:rPr lang="en-US" dirty="0"/>
              <a:t>::filter because the stats package causes headaches</a:t>
            </a:r>
          </a:p>
        </p:txBody>
      </p:sp>
      <p:sp>
        <p:nvSpPr>
          <p:cNvPr id="4" name="Slide Number Placeholder 3"/>
          <p:cNvSpPr>
            <a:spLocks noGrp="1"/>
          </p:cNvSpPr>
          <p:nvPr>
            <p:ph type="sldNum" sz="quarter" idx="5"/>
          </p:nvPr>
        </p:nvSpPr>
        <p:spPr/>
        <p:txBody>
          <a:bodyPr/>
          <a:lstStyle/>
          <a:p>
            <a:fld id="{191E1502-666D-8D41-AED2-D1FB9EA85A66}" type="slidenum">
              <a:rPr lang="en-US" smtClean="0"/>
              <a:t>51</a:t>
            </a:fld>
            <a:endParaRPr lang="en-US"/>
          </a:p>
        </p:txBody>
      </p:sp>
    </p:spTree>
    <p:extLst>
      <p:ext uri="{BB962C8B-B14F-4D97-AF65-F5344CB8AC3E}">
        <p14:creationId xmlns:p14="http://schemas.microsoft.com/office/powerpoint/2010/main" val="2181367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54</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Finished with our main presentation, and going to move on to some closing thoughts and things I think will be beneficial</a:t>
            </a:r>
          </a:p>
        </p:txBody>
      </p:sp>
      <p:sp>
        <p:nvSpPr>
          <p:cNvPr id="4" name="Slide Number Placeholder 3"/>
          <p:cNvSpPr>
            <a:spLocks noGrp="1"/>
          </p:cNvSpPr>
          <p:nvPr>
            <p:ph type="sldNum" sz="quarter" idx="5"/>
          </p:nvPr>
        </p:nvSpPr>
        <p:spPr/>
        <p:txBody>
          <a:bodyPr/>
          <a:lstStyle/>
          <a:p>
            <a:fld id="{191E1502-666D-8D41-AED2-D1FB9EA85A66}" type="slidenum">
              <a:rPr lang="en-US" smtClean="0"/>
              <a:t>66</a:t>
            </a:fld>
            <a:endParaRPr lang="en-US"/>
          </a:p>
        </p:txBody>
      </p:sp>
    </p:spTree>
    <p:extLst>
      <p:ext uri="{BB962C8B-B14F-4D97-AF65-F5344CB8AC3E}">
        <p14:creationId xmlns:p14="http://schemas.microsoft.com/office/powerpoint/2010/main" val="111290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67</a:t>
            </a:fld>
            <a:endParaRPr lang="en-US"/>
          </a:p>
        </p:txBody>
      </p:sp>
    </p:spTree>
    <p:extLst>
      <p:ext uri="{BB962C8B-B14F-4D97-AF65-F5344CB8AC3E}">
        <p14:creationId xmlns:p14="http://schemas.microsoft.com/office/powerpoint/2010/main" val="2454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70</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73</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74</a:t>
            </a:fld>
            <a:endParaRPr lang="en-US"/>
          </a:p>
        </p:txBody>
      </p:sp>
    </p:spTree>
    <p:extLst>
      <p:ext uri="{BB962C8B-B14F-4D97-AF65-F5344CB8AC3E}">
        <p14:creationId xmlns:p14="http://schemas.microsoft.com/office/powerpoint/2010/main" val="82825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you’ve ever made a point plot or a line plot using base R, I hope you agree</a:t>
            </a:r>
          </a:p>
          <a:p>
            <a:pPr marL="171450" indent="-171450">
              <a:buFont typeface="Arial" panose="020B0604020202020204" pitchFamily="34" charset="0"/>
              <a:buChar char="•"/>
            </a:pPr>
            <a:r>
              <a:rPr lang="en-US" dirty="0"/>
              <a:t>If any of these are somehow a deal breaker, there are alternatives…</a:t>
            </a:r>
          </a:p>
        </p:txBody>
      </p:sp>
      <p:sp>
        <p:nvSpPr>
          <p:cNvPr id="4" name="Slide Number Placeholder 3"/>
          <p:cNvSpPr>
            <a:spLocks noGrp="1"/>
          </p:cNvSpPr>
          <p:nvPr>
            <p:ph type="sldNum" sz="quarter" idx="5"/>
          </p:nvPr>
        </p:nvSpPr>
        <p:spPr/>
        <p:txBody>
          <a:bodyPr/>
          <a:lstStyle/>
          <a:p>
            <a:fld id="{191E1502-666D-8D41-AED2-D1FB9EA85A66}" type="slidenum">
              <a:rPr lang="en-US" smtClean="0"/>
              <a:t>5</a:t>
            </a:fld>
            <a:endParaRPr lang="en-US"/>
          </a:p>
        </p:txBody>
      </p:sp>
    </p:spTree>
    <p:extLst>
      <p:ext uri="{BB962C8B-B14F-4D97-AF65-F5344CB8AC3E}">
        <p14:creationId xmlns:p14="http://schemas.microsoft.com/office/powerpoint/2010/main" val="31757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My understanding is that Berkeley has transitioned their data science program focus, and most of their biological sciences course, over to using R.</a:t>
            </a:r>
          </a:p>
          <a:p>
            <a:pPr marL="628650" lvl="1" indent="-171450">
              <a:buFont typeface="Arial" panose="020B0604020202020204" pitchFamily="34" charset="0"/>
              <a:buChar char="•"/>
            </a:pPr>
            <a:r>
              <a:rPr lang="en-US" dirty="0"/>
              <a:t>This parallels my undergraduate experience—a clear shift from MATLAB to R</a:t>
            </a:r>
          </a:p>
        </p:txBody>
      </p:sp>
      <p:sp>
        <p:nvSpPr>
          <p:cNvPr id="4" name="Slide Number Placeholder 3"/>
          <p:cNvSpPr>
            <a:spLocks noGrp="1"/>
          </p:cNvSpPr>
          <p:nvPr>
            <p:ph type="sldNum" sz="quarter" idx="5"/>
          </p:nvPr>
        </p:nvSpPr>
        <p:spPr/>
        <p:txBody>
          <a:bodyPr/>
          <a:lstStyle/>
          <a:p>
            <a:fld id="{191E1502-666D-8D41-AED2-D1FB9EA85A66}" type="slidenum">
              <a:rPr lang="en-US" smtClean="0"/>
              <a:t>7</a:t>
            </a:fld>
            <a:endParaRPr lang="en-US"/>
          </a:p>
        </p:txBody>
      </p:sp>
    </p:spTree>
    <p:extLst>
      <p:ext uri="{BB962C8B-B14F-4D97-AF65-F5344CB8AC3E}">
        <p14:creationId xmlns:p14="http://schemas.microsoft.com/office/powerpoint/2010/main" val="124922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Appearance of RStudio. You can ignore any specific text for now—I want to point out the 4 major panes…</a:t>
            </a:r>
          </a:p>
        </p:txBody>
      </p:sp>
      <p:sp>
        <p:nvSpPr>
          <p:cNvPr id="4" name="Slide Number Placeholder 3"/>
          <p:cNvSpPr>
            <a:spLocks noGrp="1"/>
          </p:cNvSpPr>
          <p:nvPr>
            <p:ph type="sldNum" sz="quarter" idx="5"/>
          </p:nvPr>
        </p:nvSpPr>
        <p:spPr/>
        <p:txBody>
          <a:bodyPr/>
          <a:lstStyle/>
          <a:p>
            <a:fld id="{191E1502-666D-8D41-AED2-D1FB9EA85A66}" type="slidenum">
              <a:rPr lang="en-US" smtClean="0"/>
              <a:t>9</a:t>
            </a:fld>
            <a:endParaRPr lang="en-US"/>
          </a:p>
        </p:txBody>
      </p:sp>
    </p:spTree>
    <p:extLst>
      <p:ext uri="{BB962C8B-B14F-4D97-AF65-F5344CB8AC3E}">
        <p14:creationId xmlns:p14="http://schemas.microsoft.com/office/powerpoint/2010/main" val="424625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typically referred to as: source, environment, console, and viewer/help window</a:t>
            </a:r>
          </a:p>
          <a:p>
            <a:r>
              <a:rPr lang="en-US" dirty="0"/>
              <a:t>	If you look closely, you’ll see that each of these panes have multiple tabs. I’ll discuss each tab generally, but the tabs currently open are the most commonly used.</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contains all of your open .R and .</a:t>
            </a:r>
            <a:r>
              <a:rPr lang="en-US" dirty="0" err="1"/>
              <a:t>Rmd</a:t>
            </a:r>
            <a:r>
              <a:rPr lang="en-US" dirty="0"/>
              <a:t> files. Can run the entire script by pressing the Source button, or run line-by-line with Run</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7/9/20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7/9/20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7/9/20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7/9/20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7/9/20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7/9/20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7/9/20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7/9/20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7/9/20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7/9/20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7/9/20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a:xfrm>
            <a:off x="2037374" y="1263404"/>
            <a:ext cx="8247189" cy="3115075"/>
          </a:xfrm>
        </p:spPr>
        <p:txBody>
          <a:bodyPr>
            <a:normAutofit/>
          </a:bodyPr>
          <a:lstStyle/>
          <a:p>
            <a:pPr algn="l"/>
            <a:r>
              <a:rPr lang="en-US" sz="7200">
                <a:solidFill>
                  <a:schemeClr val="accent1"/>
                </a:solidFill>
              </a:rPr>
              <a:t>Introduction to </a:t>
            </a:r>
            <a:br>
              <a:rPr lang="en-US" sz="7200">
                <a:solidFill>
                  <a:schemeClr val="accent1"/>
                </a:solidFill>
              </a:rPr>
            </a:br>
            <a:r>
              <a:rPr lang="en-US" sz="7200">
                <a:solidFill>
                  <a:schemeClr val="accent1"/>
                </a:solidFill>
              </a:rPr>
              <a:t>Data Science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a:solidFill>
                  <a:schemeClr val="tx1"/>
                </a:solidFill>
              </a:rPr>
              <a:t>Pat Callahan</a:t>
            </a:r>
          </a:p>
          <a:p>
            <a:pPr algn="l">
              <a:lnSpc>
                <a:spcPct val="90000"/>
              </a:lnSpc>
            </a:pPr>
            <a:r>
              <a:rPr lang="en-US" sz="2200">
                <a:solidFill>
                  <a:schemeClr val="tx1"/>
                </a:solidFill>
              </a:rPr>
              <a:t>UCSF Memory and Aging Center</a:t>
            </a:r>
          </a:p>
          <a:p>
            <a:pPr algn="l">
              <a:lnSpc>
                <a:spcPct val="90000"/>
              </a:lnSpc>
            </a:pPr>
            <a:r>
              <a:rPr lang="en-US" sz="2200">
                <a:solidFill>
                  <a:schemeClr val="tx1"/>
                </a:solidFill>
              </a:rPr>
              <a:t>6/??/2020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a:xfrm>
            <a:off x="9334024" y="320040"/>
            <a:ext cx="914400" cy="320040"/>
          </a:xfrm>
        </p:spPr>
        <p:txBody>
          <a:bodyPr>
            <a:normAutofit/>
          </a:bodyPr>
          <a:lstStyle/>
          <a:p>
            <a:pPr>
              <a:spcAft>
                <a:spcPts val="600"/>
              </a:spcAft>
            </a:pPr>
            <a:fld id="{E6E5AD94-8CD5-9A4B-B9F7-1A29B6665B22}" type="slidenum">
              <a:rPr lang="en-US" smtClean="0"/>
              <a:pPr>
                <a:spcAft>
                  <a:spcPts val="600"/>
                </a:spcAft>
              </a:pPr>
              <a:t>1</a:t>
            </a:fld>
            <a:endParaRPr lang="en-US"/>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where the name starts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3"/>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a:t>
            </a:r>
          </a:p>
          <a:p>
            <a:r>
              <a:rPr lang="en-US" dirty="0"/>
              <a:t>Complete list at </a:t>
            </a:r>
            <a:r>
              <a:rPr lang="en-US" dirty="0">
                <a:hlinkClick r:id="rId3"/>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 %in%</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a:xfrm>
            <a:off x="1759287" y="798881"/>
            <a:ext cx="8673427" cy="1048945"/>
          </a:xfrm>
        </p:spPr>
        <p:txBody>
          <a:bodyPr>
            <a:normAutofit/>
          </a:bodyPr>
          <a:lstStyle/>
          <a:p>
            <a:r>
              <a:rPr lang="en-US">
                <a:solidFill>
                  <a:schemeClr val="tx1"/>
                </a:solidFill>
              </a:rPr>
              <a:t>Presentation Goals</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a:xfrm>
            <a:off x="10469880" y="320040"/>
            <a:ext cx="914400" cy="320040"/>
          </a:xfrm>
        </p:spPr>
        <p:txBody>
          <a:bodyPr>
            <a:normAutofit/>
          </a:bodyPr>
          <a:lstStyle/>
          <a:p>
            <a:pPr>
              <a:spcAft>
                <a:spcPts val="600"/>
              </a:spcAft>
            </a:pPr>
            <a:fld id="{E6E5AD94-8CD5-9A4B-B9F7-1A29B6665B22}"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0DA0AECE-D2C6-43FF-9904-D12CB1085E81}"/>
              </a:ext>
            </a:extLst>
          </p:cNvPr>
          <p:cNvGraphicFramePr>
            <a:graphicFrameLocks noGrp="1"/>
          </p:cNvGraphicFramePr>
          <p:nvPr>
            <p:ph idx="1"/>
            <p:extLst>
              <p:ext uri="{D42A27DB-BD31-4B8C-83A1-F6EECF244321}">
                <p14:modId xmlns:p14="http://schemas.microsoft.com/office/powerpoint/2010/main" val="3536221986"/>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3"/>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Implicit object meta information</a:t>
            </a:r>
          </a:p>
          <a:p>
            <a:pPr lvl="1"/>
            <a:r>
              <a:rPr lang="en-US" sz="1800" dirty="0"/>
              <a:t>Alters how functions can/will treat the data</a:t>
            </a:r>
          </a:p>
          <a:p>
            <a:r>
              <a:rPr lang="en-US" dirty="0"/>
              <a:t>Why does this matter?</a:t>
            </a:r>
          </a:p>
          <a:p>
            <a:pPr lvl="1"/>
            <a:r>
              <a:rPr lang="en-US" sz="1800" dirty="0"/>
              <a:t>Troubleshooting and running functions!</a:t>
            </a:r>
          </a:p>
          <a:p>
            <a:r>
              <a:rPr lang="en-US" dirty="0"/>
              <a:t>What are the core classes in R?</a:t>
            </a:r>
          </a:p>
          <a:p>
            <a:pPr lvl="1"/>
            <a:r>
              <a:rPr lang="en-US" sz="1800" dirty="0"/>
              <a:t>Character, factor, numeric (integer or double) logical, </a:t>
            </a:r>
            <a:r>
              <a:rPr lang="en-US" sz="1800" dirty="0">
                <a:solidFill>
                  <a:schemeClr val="bg2">
                    <a:lumMod val="75000"/>
                  </a:schemeClr>
                </a:solidFill>
              </a:rPr>
              <a:t>raw, complex</a:t>
            </a:r>
          </a:p>
          <a:p>
            <a:pPr lvl="1"/>
            <a:r>
              <a:rPr lang="en-US" sz="1800" dirty="0"/>
              <a:t>Check classes with class()</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
        <p:nvSpPr>
          <p:cNvPr id="4" name="Striped Right Arrow 3">
            <a:extLst>
              <a:ext uri="{FF2B5EF4-FFF2-40B4-BE49-F238E27FC236}">
                <a16:creationId xmlns:a16="http://schemas.microsoft.com/office/drawing/2014/main" id="{76E6EEE7-5BA5-C74E-9976-EBEB8C397132}"/>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EC9C4-D028-4044-B819-5C123A1D88FD}"/>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5" name="TextBox 34">
            <a:extLst>
              <a:ext uri="{FF2B5EF4-FFF2-40B4-BE49-F238E27FC236}">
                <a16:creationId xmlns:a16="http://schemas.microsoft.com/office/drawing/2014/main" id="{C509D32D-F51A-684C-8E10-97F2249B1AFC}"/>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a:t>
            </a:r>
            <a:r>
              <a:rPr lang="en-US" sz="5400" dirty="0" err="1">
                <a:solidFill>
                  <a:schemeClr val="tx1"/>
                </a:solidFill>
              </a:rPr>
              <a:t>Logicals</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TRUE/FALSE values</a:t>
            </a:r>
          </a:p>
          <a:p>
            <a:r>
              <a:rPr lang="en-US" dirty="0"/>
              <a:t>Can use T and F as shortcuts</a:t>
            </a:r>
          </a:p>
          <a:p>
            <a:r>
              <a:rPr lang="en-US" dirty="0"/>
              <a:t>Stored as integers internally</a:t>
            </a:r>
          </a:p>
          <a:p>
            <a:pPr lvl="1"/>
            <a:r>
              <a:rPr lang="en-US" dirty="0"/>
              <a:t>0 = FALSE</a:t>
            </a:r>
          </a:p>
          <a:p>
            <a:pPr lvl="1"/>
            <a:r>
              <a:rPr lang="en-US" dirty="0"/>
              <a:t>1 = TRUE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014402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(not always required, but aids in clarity)</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99450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Characters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a:t>
            </a:r>
          </a:p>
          <a:p>
            <a:r>
              <a:rPr lang="en-US" dirty="0"/>
              <a:t>Cannot perform mathematical operations on characters</a:t>
            </a:r>
          </a:p>
          <a:p>
            <a:pPr lvl="1"/>
            <a:r>
              <a:rPr lang="en-US" dirty="0"/>
              <a:t>Obvious, yes, but sometimes expected numbers are actually listed as characters</a:t>
            </a:r>
          </a:p>
          <a:p>
            <a:r>
              <a:rPr lang="en-US" dirty="0"/>
              <a:t>Can use string manipulation methods on characters </a:t>
            </a:r>
          </a:p>
          <a:p>
            <a:pPr lvl="1"/>
            <a:r>
              <a:rPr lang="en-US" dirty="0"/>
              <a:t>grep() functions</a:t>
            </a:r>
          </a:p>
          <a:p>
            <a:pPr lvl="1"/>
            <a:r>
              <a:rPr lang="en-US" dirty="0"/>
              <a:t>{</a:t>
            </a:r>
            <a:r>
              <a:rPr lang="en-US" dirty="0" err="1"/>
              <a:t>stringr</a:t>
            </a:r>
            <a:r>
              <a:rPr lang="en-US" dirty="0"/>
              <a:t>} package</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721922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Often has a similar </a:t>
            </a:r>
            <a:r>
              <a:rPr lang="en-US" sz="2000" i="1" dirty="0"/>
              <a:t>appearance</a:t>
            </a:r>
            <a:r>
              <a:rPr lang="en-US" sz="2000" dirty="0"/>
              <a:t> to characters</a:t>
            </a:r>
          </a:p>
          <a:p>
            <a:pPr lvl="1"/>
            <a:r>
              <a:rPr lang="en-US" dirty="0"/>
              <a:t>Ex: c(“easy”, ”</a:t>
            </a:r>
            <a:r>
              <a:rPr lang="en-US" dirty="0" err="1"/>
              <a:t>medium”,”hard</a:t>
            </a:r>
            <a:r>
              <a:rPr lang="en-US" dirty="0"/>
              <a:t>”) are natively characters, but can be changed to factors</a:t>
            </a:r>
          </a:p>
          <a:p>
            <a:r>
              <a:rPr lang="en-US" sz="2000"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sz="2000" dirty="0"/>
              <a:t>Why use factors?</a:t>
            </a:r>
          </a:p>
          <a:p>
            <a:pPr lvl="1"/>
            <a:r>
              <a:rPr lang="en-US" dirty="0"/>
              <a:t>Requirement for many functions</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81917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2000" dirty="0"/>
              <a:t>Factors contain levels represented by numbers</a:t>
            </a:r>
          </a:p>
          <a:p>
            <a:pPr lvl="1"/>
            <a:r>
              <a:rPr lang="en-US" dirty="0"/>
              <a:t>Initial levels determined by alphanumeric order</a:t>
            </a:r>
          </a:p>
          <a:p>
            <a:r>
              <a:rPr lang="en-US" sz="2000" dirty="0">
                <a:highlight>
                  <a:srgbClr val="FFFF00"/>
                </a:highlight>
              </a:rPr>
              <a:t>*Underlying data </a:t>
            </a:r>
            <a:r>
              <a:rPr lang="en-US" sz="2000" i="1" dirty="0">
                <a:highlight>
                  <a:srgbClr val="FFFF00"/>
                </a:highlight>
              </a:rPr>
              <a:t>structure</a:t>
            </a:r>
            <a:r>
              <a:rPr lang="en-US" sz="2000" dirty="0">
                <a:highlight>
                  <a:srgbClr val="FFFF00"/>
                </a:highlight>
              </a:rPr>
              <a:t> is an integer!*</a:t>
            </a:r>
          </a:p>
          <a:p>
            <a:pPr lvl="1"/>
            <a:r>
              <a:rPr lang="en-US" dirty="0">
                <a:highlight>
                  <a:srgbClr val="FFFF00"/>
                </a:highlight>
              </a:rPr>
              <a:t>Class() = factor, but </a:t>
            </a:r>
            <a:r>
              <a:rPr lang="en-US" dirty="0" err="1">
                <a:highlight>
                  <a:srgbClr val="FFFF00"/>
                </a:highlight>
              </a:rPr>
              <a:t>typeof</a:t>
            </a:r>
            <a:r>
              <a:rPr lang="en-US" dirty="0">
                <a:highlight>
                  <a:srgbClr val="FFFF00"/>
                </a:highlight>
              </a:rPr>
              <a:t>() = integer</a:t>
            </a:r>
          </a:p>
          <a:p>
            <a:r>
              <a:rPr lang="en-US" sz="2000"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1901508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998324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a:p>
            <a:pPr lvl="1"/>
            <a:r>
              <a:rPr lang="en-US" dirty="0"/>
              <a:t>Functions care about vector classes!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0653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4" name="Striped Right Arrow 33">
            <a:extLst>
              <a:ext uri="{FF2B5EF4-FFF2-40B4-BE49-F238E27FC236}">
                <a16:creationId xmlns:a16="http://schemas.microsoft.com/office/drawing/2014/main" id="{2384E689-5130-E64C-9D27-574C0C5C606E}"/>
              </a:ext>
            </a:extLst>
          </p:cNvPr>
          <p:cNvSpPr/>
          <p:nvPr/>
        </p:nvSpPr>
        <p:spPr>
          <a:xfrm rot="10800000">
            <a:off x="5808533" y="5179791"/>
            <a:ext cx="4135896" cy="558670"/>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143498-7B52-4646-B055-5588615A6A2B}"/>
              </a:ext>
            </a:extLst>
          </p:cNvPr>
          <p:cNvSpPr txBox="1"/>
          <p:nvPr/>
        </p:nvSpPr>
        <p:spPr>
          <a:xfrm>
            <a:off x="10302386" y="5193911"/>
            <a:ext cx="1012457" cy="923330"/>
          </a:xfrm>
          <a:prstGeom prst="rect">
            <a:avLst/>
          </a:prstGeom>
          <a:noFill/>
        </p:spPr>
        <p:txBody>
          <a:bodyPr wrap="none" rtlCol="0">
            <a:spAutoFit/>
          </a:bodyPr>
          <a:lstStyle/>
          <a:p>
            <a:pPr algn="ctr"/>
            <a:r>
              <a:rPr lang="en-US" dirty="0"/>
              <a:t>Least </a:t>
            </a:r>
          </a:p>
          <a:p>
            <a:r>
              <a:rPr lang="en-US" dirty="0"/>
              <a:t>specific</a:t>
            </a:r>
          </a:p>
          <a:p>
            <a:endParaRPr lang="en-US" dirty="0"/>
          </a:p>
        </p:txBody>
      </p:sp>
      <p:sp>
        <p:nvSpPr>
          <p:cNvPr id="36" name="TextBox 35">
            <a:extLst>
              <a:ext uri="{FF2B5EF4-FFF2-40B4-BE49-F238E27FC236}">
                <a16:creationId xmlns:a16="http://schemas.microsoft.com/office/drawing/2014/main" id="{315EFB36-125A-BC40-AF4C-26C06EFA9222}"/>
              </a:ext>
            </a:extLst>
          </p:cNvPr>
          <p:cNvSpPr txBox="1"/>
          <p:nvPr/>
        </p:nvSpPr>
        <p:spPr>
          <a:xfrm>
            <a:off x="4534085" y="5208222"/>
            <a:ext cx="1012457" cy="646331"/>
          </a:xfrm>
          <a:prstGeom prst="rect">
            <a:avLst/>
          </a:prstGeom>
          <a:noFill/>
        </p:spPr>
        <p:txBody>
          <a:bodyPr wrap="none" rtlCol="0">
            <a:spAutoFit/>
          </a:bodyPr>
          <a:lstStyle/>
          <a:p>
            <a:pPr algn="ctr"/>
            <a:r>
              <a:rPr lang="en-US" dirty="0"/>
              <a:t>Most</a:t>
            </a:r>
          </a:p>
          <a:p>
            <a:pPr algn="ctr"/>
            <a:r>
              <a:rPr lang="en-US" dirty="0"/>
              <a:t>specific</a:t>
            </a:r>
          </a:p>
        </p:txBody>
      </p:sp>
    </p:spTree>
    <p:extLst>
      <p:ext uri="{BB962C8B-B14F-4D97-AF65-F5344CB8AC3E}">
        <p14:creationId xmlns:p14="http://schemas.microsoft.com/office/powerpoint/2010/main" val="39574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55152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322782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already a vectorized language</a:t>
            </a:r>
          </a:p>
          <a:p>
            <a:pPr lvl="1"/>
            <a:r>
              <a:rPr lang="en-US" dirty="0"/>
              <a:t>Objects are stored as vectors, and functions will process objects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1563832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183714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dirty="0"/>
              <a:t>Must be atomic</a:t>
            </a:r>
          </a:p>
          <a:p>
            <a:r>
              <a:rPr lang="en-US" dirty="0"/>
              <a:t>Array: stacked matrices</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253123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213492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323039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312127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78764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as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1679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3709603" y="2228851"/>
            <a:ext cx="6537710" cy="1830388"/>
          </a:xfrm>
        </p:spPr>
        <p:txBody>
          <a:bodyPr anchor="t">
            <a:noAutofit/>
          </a:bodyPr>
          <a:lstStyle/>
          <a:p>
            <a:r>
              <a:rPr lang="en-US" sz="6000" dirty="0">
                <a:solidFill>
                  <a:schemeClr val="accent1"/>
                </a:solidFill>
              </a:rPr>
              <a:t>Learn {</a:t>
            </a:r>
            <a:r>
              <a:rPr lang="en-US" sz="6000" dirty="0" err="1">
                <a:solidFill>
                  <a:schemeClr val="accent1"/>
                </a:solidFill>
              </a:rPr>
              <a:t>tidyverse</a:t>
            </a:r>
            <a:r>
              <a:rPr lang="en-US" sz="6000" dirty="0">
                <a:solidFill>
                  <a:schemeClr val="accent1"/>
                </a:solidFill>
              </a:rPr>
              <a:t>} over any/all other packages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136116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87619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78734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6895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920582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216774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345443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018442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25729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1283946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939103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264391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3622494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1637634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4107104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4282538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57</a:t>
            </a:fld>
            <a:endParaRPr lang="en-US"/>
          </a:p>
        </p:txBody>
      </p:sp>
    </p:spTree>
    <p:extLst>
      <p:ext uri="{BB962C8B-B14F-4D97-AF65-F5344CB8AC3E}">
        <p14:creationId xmlns:p14="http://schemas.microsoft.com/office/powerpoint/2010/main" val="924036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58</a:t>
            </a:fld>
            <a:endParaRPr lang="en-US"/>
          </a:p>
        </p:txBody>
      </p:sp>
    </p:spTree>
    <p:extLst>
      <p:ext uri="{BB962C8B-B14F-4D97-AF65-F5344CB8AC3E}">
        <p14:creationId xmlns:p14="http://schemas.microsoft.com/office/powerpoint/2010/main" val="984135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64</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65</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3399733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93232983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164429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721576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81012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a:bodyPr>
          <a:lstStyle/>
          <a:p>
            <a:r>
              <a:rPr lang="en-US" dirty="0"/>
              <a:t>$$$ 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jobs</a:t>
            </a:r>
          </a:p>
          <a:p>
            <a:r>
              <a:rPr lang="en-US" dirty="0"/>
              <a:t>Widely-taught at the undergraduate level</a:t>
            </a:r>
          </a:p>
          <a:p>
            <a:pPr lvl="1"/>
            <a:r>
              <a:rPr lang="en-US" sz="1800" dirty="0"/>
              <a:t>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 overall</a:t>
            </a:r>
          </a:p>
          <a:p>
            <a:r>
              <a:rPr lang="en-US" dirty="0"/>
              <a:t>Open source packages</a:t>
            </a:r>
          </a:p>
          <a:p>
            <a:pPr lvl="1"/>
            <a:r>
              <a:rPr lang="en-US" dirty="0"/>
              <a:t>&gt;15,000 total on CRAN</a:t>
            </a:r>
          </a:p>
          <a:p>
            <a:pPr lvl="1"/>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3"/>
          <a:stretch>
            <a:fillRect/>
          </a:stretch>
        </p:blipFill>
        <p:spPr>
          <a:xfrm>
            <a:off x="376985" y="2238375"/>
            <a:ext cx="4537886" cy="2586729"/>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320939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696605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 filter() or filter()</a:t>
            </a:r>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2335139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73</a:t>
            </a:fld>
            <a:endParaRPr lang="en-US"/>
          </a:p>
        </p:txBody>
      </p:sp>
    </p:spTree>
    <p:extLst>
      <p:ext uri="{BB962C8B-B14F-4D97-AF65-F5344CB8AC3E}">
        <p14:creationId xmlns:p14="http://schemas.microsoft.com/office/powerpoint/2010/main" val="3770849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from today’s session will be posted</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74</a:t>
            </a:fld>
            <a:endParaRPr lang="en-US"/>
          </a:p>
        </p:txBody>
      </p:sp>
    </p:spTree>
    <p:extLst>
      <p:ext uri="{BB962C8B-B14F-4D97-AF65-F5344CB8AC3E}">
        <p14:creationId xmlns:p14="http://schemas.microsoft.com/office/powerpoint/2010/main" val="248069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Optional: download </a:t>
            </a:r>
            <a:r>
              <a:rPr lang="en-US" sz="2000" dirty="0" err="1"/>
              <a:t>Xcode</a:t>
            </a:r>
            <a:r>
              <a:rPr lang="en-US" sz="2000" dirty="0"/>
              <a:t> (Mac) or {</a:t>
            </a:r>
            <a:r>
              <a:rPr lang="en-US" sz="2000" dirty="0" err="1"/>
              <a:t>rtools</a:t>
            </a:r>
            <a:r>
              <a:rPr lang="en-US" sz="2000" dirty="0"/>
              <a:t>} (PC)</a:t>
            </a:r>
          </a:p>
          <a:p>
            <a:pPr lvl="1"/>
            <a:r>
              <a:rPr lang="en-US" sz="2000" dirty="0"/>
              <a:t>Needed for compiling some R packages</a:t>
            </a:r>
          </a:p>
          <a:p>
            <a:r>
              <a:rPr lang="en-US" sz="2000" dirty="0"/>
              <a:t>Download RStudio interactive development environment</a:t>
            </a:r>
          </a:p>
          <a:p>
            <a:pPr lvl="1"/>
            <a:r>
              <a:rPr lang="en-US" sz="2000" dirty="0"/>
              <a:t>Technically optional, but you’ll hate using the base IDE</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{9170DF30-BA14-D041-9365-133ADB1504CE}tf16401369</Template>
  <TotalTime>21112</TotalTime>
  <Words>4791</Words>
  <Application>Microsoft Macintosh PowerPoint</Application>
  <PresentationFormat>Widescreen</PresentationFormat>
  <Paragraphs>621</Paragraphs>
  <Slides>74</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Rockwell</vt:lpstr>
      <vt:lpstr>Wingdings</vt:lpstr>
      <vt:lpstr>Atlas</vt:lpstr>
      <vt:lpstr>Introduction to  Data Science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Logicals</vt:lpstr>
      <vt:lpstr>R Classes: Numeric</vt:lpstr>
      <vt:lpstr>R Classes: Characters</vt:lpstr>
      <vt:lpstr>R Classes: Factors</vt:lpstr>
      <vt:lpstr>R Classes: Factors</vt:lpstr>
      <vt:lpstr>R Classes: Important Functions</vt:lpstr>
      <vt:lpstr>R Structures: Vectors</vt:lpstr>
      <vt:lpstr>Remember me?</vt:lpstr>
      <vt:lpstr>R Functions</vt:lpstr>
      <vt:lpstr>R Functions: Example</vt:lpstr>
      <vt:lpstr>R Functions: For Loops</vt:lpstr>
      <vt:lpstr>R Structures: Lists</vt:lpstr>
      <vt:lpstr>R Structures: Matrices &amp; Arrays</vt:lpstr>
      <vt:lpstr>R Structures: Data frames</vt:lpstr>
      <vt:lpstr>*Tibbles*</vt:lpstr>
      <vt:lpstr>Tibbles: Example</vt:lpstr>
      <vt:lpstr>{tidyverse}</vt:lpstr>
      <vt:lpstr>What is the {tidyverse}?</vt:lpstr>
      <vt:lpstr>Learn {tidyverse} over any/all other packages</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18</cp:revision>
  <dcterms:created xsi:type="dcterms:W3CDTF">2020-06-09T00:31:43Z</dcterms:created>
  <dcterms:modified xsi:type="dcterms:W3CDTF">2020-07-10T02:05:28Z</dcterms:modified>
</cp:coreProperties>
</file>